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302" r:id="rId4"/>
    <p:sldId id="303" r:id="rId5"/>
    <p:sldId id="301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270" r:id="rId16"/>
    <p:sldId id="285" r:id="rId17"/>
    <p:sldId id="284" r:id="rId18"/>
  </p:sldIdLst>
  <p:sldSz cx="24384000" cy="13716000"/>
  <p:notesSz cx="6858000" cy="9144000"/>
  <p:embeddedFontLst>
    <p:embeddedFont>
      <p:font typeface="Avenir Book" panose="02000503020000020003" pitchFamily="2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OCRB" panose="020B0609020202020204" pitchFamily="49" charset="77"/>
      <p:regular r:id="rId27"/>
    </p:embeddedFont>
    <p:embeddedFont>
      <p:font typeface="Open Sans ExtraBold" panose="020B0606030504020204" pitchFamily="34" charset="0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italic r:id="rId32"/>
    </p:embeddedFont>
    <p:embeddedFont>
      <p:font typeface="Open Sans Semibold" panose="020B0606030504020204" pitchFamily="34" charset="0"/>
      <p:regular r:id="rId33"/>
      <p:bold r:id="rId34"/>
      <p:italic r:id="rId35"/>
      <p:boldItalic r:id="rId3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 autoAdjust="0"/>
    <p:restoredTop sz="87813"/>
  </p:normalViewPr>
  <p:slideViewPr>
    <p:cSldViewPr snapToGrid="0" snapToObjects="1">
      <p:cViewPr varScale="1">
        <p:scale>
          <a:sx n="48" d="100"/>
          <a:sy n="48" d="100"/>
        </p:scale>
        <p:origin x="1136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22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NP-Completeness problems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DF51-9CD7-8BF2-FE5F-9CE55A77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F4EFA-767C-9596-6981-4E2584B5F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1829977" cy="803546"/>
          </a:xfrm>
        </p:spPr>
        <p:txBody>
          <a:bodyPr>
            <a:normAutofit/>
          </a:bodyPr>
          <a:lstStyle/>
          <a:p>
            <a:r>
              <a:rPr lang="en-US" dirty="0"/>
              <a:t>Proving NP-Completeness of other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677DA-AACA-1271-538A-FB9C1A858D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sz="3600" dirty="0">
                <a:solidFill>
                  <a:srgbClr val="CC0000"/>
                </a:solidFill>
              </a:rPr>
              <a:t>Theorem:</a:t>
            </a:r>
            <a:r>
              <a:rPr lang="en-US" altLang="en-US" sz="3600" dirty="0"/>
              <a:t>  If problem A is NP-hard and problem A ≤</a:t>
            </a:r>
            <a:r>
              <a:rPr lang="en-US" altLang="en-US" sz="3600" baseline="-25000" dirty="0"/>
              <a:t>P</a:t>
            </a:r>
            <a:r>
              <a:rPr lang="en-US" altLang="en-US" sz="3600" dirty="0"/>
              <a:t> problem B,</a:t>
            </a:r>
          </a:p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sz="3600" dirty="0"/>
              <a:t>                    then problem B is also NP-hard. </a:t>
            </a:r>
          </a:p>
          <a:p>
            <a:pPr marL="412750" indent="-412750" eaLnBrk="1" hangingPunct="1">
              <a:buFont typeface="Wingdings" pitchFamily="2" charset="2"/>
              <a:buNone/>
            </a:pPr>
            <a:endParaRPr lang="en-US" altLang="en-US" sz="3600" dirty="0"/>
          </a:p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sz="3600" dirty="0"/>
              <a:t>General strategy to prove that a problem B is NP-complete</a:t>
            </a:r>
          </a:p>
          <a:p>
            <a:pPr marL="412750" indent="-412750" eaLnBrk="1" hangingPunct="1">
              <a:buFont typeface="Wingdings" pitchFamily="2" charset="2"/>
              <a:buNone/>
            </a:pPr>
            <a:endParaRPr lang="en-US" altLang="en-US" sz="3600" dirty="0"/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sz="3600" dirty="0"/>
              <a:t>Select problem A that is known to be NP-complete.</a:t>
            </a: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sz="3600" dirty="0"/>
              <a:t>Prove that  A ≤</a:t>
            </a:r>
            <a:r>
              <a:rPr lang="en-US" altLang="en-US" sz="3600" baseline="-25000" dirty="0"/>
              <a:t>P</a:t>
            </a:r>
            <a:r>
              <a:rPr lang="en-US" altLang="en-US" sz="3600" dirty="0"/>
              <a:t> B: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sz="3600" dirty="0"/>
              <a:t>Describe reduction algorithm, which maps instances </a:t>
            </a:r>
            <a:r>
              <a:rPr lang="en-US" altLang="en-US" sz="3600" i="1" dirty="0"/>
              <a:t>x</a:t>
            </a:r>
            <a:r>
              <a:rPr lang="en-US" altLang="en-US" sz="3600" dirty="0"/>
              <a:t> of A to instances </a:t>
            </a:r>
            <a:r>
              <a:rPr lang="en-US" altLang="en-US" sz="3600" i="1" dirty="0"/>
              <a:t>f </a:t>
            </a:r>
            <a:r>
              <a:rPr lang="en-US" altLang="en-US" sz="3600" dirty="0"/>
              <a:t>(</a:t>
            </a:r>
            <a:r>
              <a:rPr lang="en-US" altLang="en-US" sz="3600" i="1" dirty="0"/>
              <a:t>x</a:t>
            </a:r>
            <a:r>
              <a:rPr lang="en-US" altLang="en-US" sz="3600" dirty="0"/>
              <a:t>) of B.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sz="3600" dirty="0"/>
              <a:t>Prove that  </a:t>
            </a:r>
            <a:r>
              <a:rPr lang="en-US" altLang="en-US" sz="3600" i="1" dirty="0"/>
              <a:t>x</a:t>
            </a:r>
            <a:r>
              <a:rPr lang="en-US" altLang="en-US" sz="3600" dirty="0"/>
              <a:t> is “yes”-instance for </a:t>
            </a:r>
            <a:r>
              <a:rPr lang="en-US" altLang="en-US" sz="3600" i="1" dirty="0"/>
              <a:t>A</a:t>
            </a:r>
            <a:r>
              <a:rPr lang="en-US" altLang="en-US" sz="3600" dirty="0"/>
              <a:t>    if     </a:t>
            </a:r>
            <a:r>
              <a:rPr lang="en-US" altLang="en-US" sz="3600" i="1" dirty="0"/>
              <a:t>f </a:t>
            </a:r>
            <a:r>
              <a:rPr lang="en-US" altLang="en-US" sz="3600" dirty="0"/>
              <a:t>(</a:t>
            </a:r>
            <a:r>
              <a:rPr lang="en-US" altLang="en-US" sz="3600" i="1" dirty="0"/>
              <a:t>x</a:t>
            </a:r>
            <a:r>
              <a:rPr lang="en-US" altLang="en-US" sz="3600" dirty="0"/>
              <a:t>) is “yes”-instance for </a:t>
            </a:r>
            <a:r>
              <a:rPr lang="en-US" altLang="en-US" sz="3600" i="1" dirty="0"/>
              <a:t>B</a:t>
            </a:r>
            <a:r>
              <a:rPr lang="en-US" altLang="en-US" sz="3600" dirty="0"/>
              <a:t> 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sz="3600" dirty="0"/>
              <a:t>Prove that reduction algorithm runs in polynomial time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None/>
            </a:pPr>
            <a:endParaRPr lang="en-US" altLang="en-US" sz="3600" dirty="0"/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None/>
            </a:pPr>
            <a:r>
              <a:rPr lang="en-US" altLang="en-US" sz="3600" dirty="0"/>
              <a:t>(Now you have shown that B is NP-hard.)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None/>
            </a:pPr>
            <a:endParaRPr lang="en-US" altLang="en-US" sz="3600" dirty="0"/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 startAt="3"/>
            </a:pPr>
            <a:r>
              <a:rPr lang="en-US" altLang="en-US" sz="3600" dirty="0"/>
              <a:t>Prove that B is in NP by giving polynomial-time verification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30635784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DF51-9CD7-8BF2-FE5F-9CE55A77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F4EFA-767C-9596-6981-4E2584B5F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4715569" cy="803546"/>
          </a:xfrm>
        </p:spPr>
        <p:txBody>
          <a:bodyPr>
            <a:normAutofit/>
          </a:bodyPr>
          <a:lstStyle/>
          <a:p>
            <a:r>
              <a:rPr lang="en-US" dirty="0"/>
              <a:t>Proving NP-Completeness of other problems: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677DA-AACA-1271-538A-FB9C1A858D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sz="4400" u="sng" dirty="0">
                <a:solidFill>
                  <a:srgbClr val="003399"/>
                </a:solidFill>
              </a:rPr>
              <a:t>SATISFIABILITY</a:t>
            </a:r>
          </a:p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sz="4400" dirty="0">
                <a:solidFill>
                  <a:srgbClr val="003399"/>
                </a:solidFill>
              </a:rPr>
              <a:t>Input: </a:t>
            </a:r>
            <a:r>
              <a:rPr lang="en-US" altLang="en-US" sz="4400" dirty="0"/>
              <a:t>A Boolean formula</a:t>
            </a:r>
            <a:r>
              <a:rPr lang="en-US" altLang="en-US" sz="4400" dirty="0">
                <a:solidFill>
                  <a:srgbClr val="003399"/>
                </a:solidFill>
              </a:rPr>
              <a:t> </a:t>
            </a:r>
          </a:p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sz="4400" dirty="0">
                <a:solidFill>
                  <a:srgbClr val="003399"/>
                </a:solidFill>
              </a:rPr>
              <a:t>Question: </a:t>
            </a:r>
            <a:r>
              <a:rPr lang="en-US" altLang="en-US" sz="4400" dirty="0"/>
              <a:t>Is the formula satisfiable ?</a:t>
            </a:r>
          </a:p>
          <a:p>
            <a:pPr marL="412750" indent="-412750" eaLnBrk="1" hangingPunct="1">
              <a:buFont typeface="Wingdings" pitchFamily="2" charset="2"/>
              <a:buNone/>
            </a:pPr>
            <a:endParaRPr lang="en-US" altLang="en-US" sz="4400" dirty="0"/>
          </a:p>
          <a:p>
            <a:pPr marL="412750" indent="-412750" eaLnBrk="1" hangingPunct="1">
              <a:buFont typeface="Wingdings" pitchFamily="2" charset="2"/>
              <a:buNone/>
            </a:pPr>
            <a:endParaRPr lang="en-US" altLang="en-US" sz="4400" dirty="0"/>
          </a:p>
          <a:p>
            <a:pPr marL="412750" indent="-412750" eaLnBrk="1" hangingPunct="1">
              <a:buFont typeface="Wingdings" pitchFamily="2" charset="2"/>
              <a:buNone/>
            </a:pPr>
            <a:endParaRPr lang="en-US" altLang="en-US" sz="4400" dirty="0">
              <a:solidFill>
                <a:srgbClr val="CC0000"/>
              </a:solidFill>
            </a:endParaRPr>
          </a:p>
          <a:p>
            <a:pPr marL="412750" indent="-412750" eaLnBrk="1" hangingPunct="1">
              <a:buFont typeface="Wingdings" pitchFamily="2" charset="2"/>
              <a:buNone/>
            </a:pPr>
            <a:endParaRPr lang="en-US" altLang="en-US" sz="4400" dirty="0"/>
          </a:p>
          <a:p>
            <a:pPr marL="412750" indent="-412750" eaLnBrk="1" hangingPunct="1">
              <a:buFont typeface="Wingdings" pitchFamily="2" charset="2"/>
              <a:buNone/>
            </a:pPr>
            <a:endParaRPr lang="en-US" altLang="en-US" sz="4400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8BD4DA0-66F1-22D6-8E87-AB733272E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378" y="7119536"/>
            <a:ext cx="20057622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UE Met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UE Met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UE Met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UE Met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UE Meta" pitchFamily="34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Font typeface="Wingdings" pitchFamily="2" charset="2"/>
              <a:defRPr>
                <a:solidFill>
                  <a:schemeClr val="tx1"/>
                </a:solidFill>
                <a:latin typeface="TUE Meta" pitchFamily="34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Font typeface="Wingdings" pitchFamily="2" charset="2"/>
              <a:defRPr>
                <a:solidFill>
                  <a:schemeClr val="tx1"/>
                </a:solidFill>
                <a:latin typeface="TUE Meta" pitchFamily="34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Font typeface="Wingdings" pitchFamily="2" charset="2"/>
              <a:defRPr>
                <a:solidFill>
                  <a:schemeClr val="tx1"/>
                </a:solidFill>
                <a:latin typeface="TUE Meta" pitchFamily="34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Font typeface="Wingdings" pitchFamily="2" charset="2"/>
              <a:defRPr>
                <a:solidFill>
                  <a:schemeClr val="tx1"/>
                </a:solidFill>
                <a:latin typeface="TUE Meta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4000" dirty="0"/>
              <a:t> ( (</a:t>
            </a:r>
            <a:r>
              <a:rPr lang="en-US" altLang="en-US" sz="4000" i="1" dirty="0"/>
              <a:t>x</a:t>
            </a:r>
            <a:r>
              <a:rPr lang="en-US" altLang="en-US" sz="4000" i="1" baseline="-25000" dirty="0"/>
              <a:t>1</a:t>
            </a:r>
            <a:r>
              <a:rPr lang="en-US" altLang="en-US" sz="4000" i="1" dirty="0"/>
              <a:t> </a:t>
            </a:r>
            <a:r>
              <a:rPr lang="en-US" altLang="en-US" sz="4000" dirty="0"/>
              <a:t>→ ¬x</a:t>
            </a:r>
            <a:r>
              <a:rPr lang="en-US" altLang="en-US" sz="4000" baseline="-25000" dirty="0"/>
              <a:t>3</a:t>
            </a:r>
            <a:r>
              <a:rPr lang="en-US" altLang="en-US" sz="4000" dirty="0"/>
              <a:t>) </a:t>
            </a:r>
            <a:r>
              <a:rPr lang="en-US" altLang="en-US" sz="5400" dirty="0"/>
              <a:t>↔ </a:t>
            </a:r>
            <a:r>
              <a:rPr lang="en-US" altLang="en-US" sz="4000" dirty="0"/>
              <a:t>(</a:t>
            </a:r>
            <a:r>
              <a:rPr lang="en-US" altLang="en-US" sz="4000" i="1" dirty="0"/>
              <a:t>x</a:t>
            </a:r>
            <a:r>
              <a:rPr lang="en-US" altLang="en-US" sz="4000" i="1" baseline="-25000" dirty="0"/>
              <a:t>1</a:t>
            </a:r>
            <a:r>
              <a:rPr lang="en-US" altLang="en-US" sz="4000" i="1" dirty="0"/>
              <a:t> </a:t>
            </a:r>
            <a:r>
              <a:rPr lang="en-US" altLang="en-US" sz="4000" dirty="0"/>
              <a:t>V ¬</a:t>
            </a:r>
            <a:r>
              <a:rPr lang="en-US" altLang="en-US" sz="4000" i="1" dirty="0"/>
              <a:t>x</a:t>
            </a:r>
            <a:r>
              <a:rPr lang="en-US" altLang="en-US" sz="4000" i="1" baseline="-25000" dirty="0"/>
              <a:t>2</a:t>
            </a:r>
            <a:r>
              <a:rPr lang="en-US" altLang="en-US" sz="4000" i="1" dirty="0"/>
              <a:t> </a:t>
            </a:r>
            <a:r>
              <a:rPr lang="en-US" altLang="en-US" sz="4000" dirty="0"/>
              <a:t>V x</a:t>
            </a:r>
            <a:r>
              <a:rPr lang="en-US" altLang="en-US" sz="4000" baseline="-25000" dirty="0"/>
              <a:t>3</a:t>
            </a:r>
            <a:r>
              <a:rPr lang="en-US" altLang="en-US" sz="4000" dirty="0"/>
              <a:t>) )  </a:t>
            </a:r>
            <a:r>
              <a:rPr lang="el-GR" altLang="en-US" sz="4000" dirty="0"/>
              <a:t>Λ</a:t>
            </a:r>
            <a:r>
              <a:rPr lang="en-US" altLang="en-US" sz="4000" dirty="0"/>
              <a:t>  (¬</a:t>
            </a:r>
            <a:r>
              <a:rPr lang="en-US" altLang="en-US" sz="5400" dirty="0"/>
              <a:t> </a:t>
            </a:r>
            <a:r>
              <a:rPr lang="en-US" altLang="en-US" sz="4000" dirty="0"/>
              <a:t>(</a:t>
            </a:r>
            <a:r>
              <a:rPr lang="en-US" altLang="en-US" sz="4000" i="1" dirty="0"/>
              <a:t>x</a:t>
            </a:r>
            <a:r>
              <a:rPr lang="en-US" altLang="en-US" sz="4000" i="1" baseline="-25000" dirty="0"/>
              <a:t>2</a:t>
            </a:r>
            <a:r>
              <a:rPr lang="en-US" altLang="en-US" sz="4000" i="1" dirty="0"/>
              <a:t> </a:t>
            </a:r>
            <a:r>
              <a:rPr lang="en-US" altLang="en-US" sz="4000" dirty="0"/>
              <a:t>V </a:t>
            </a:r>
            <a:r>
              <a:rPr lang="en-US" altLang="en-US" sz="4000" i="1" dirty="0"/>
              <a:t>x</a:t>
            </a:r>
            <a:r>
              <a:rPr lang="en-US" altLang="en-US" sz="4000" i="1" baseline="-25000" dirty="0"/>
              <a:t>3</a:t>
            </a:r>
            <a:r>
              <a:rPr lang="en-US" altLang="en-US" sz="4000" dirty="0"/>
              <a:t> V </a:t>
            </a:r>
            <a:r>
              <a:rPr lang="en-US" altLang="en-US" sz="4000" i="1" dirty="0"/>
              <a:t>x</a:t>
            </a:r>
            <a:r>
              <a:rPr lang="en-US" altLang="en-US" sz="4000" i="1" baseline="-25000" dirty="0"/>
              <a:t>5</a:t>
            </a:r>
            <a:r>
              <a:rPr lang="en-US" altLang="en-US" sz="4000" dirty="0"/>
              <a:t>) </a:t>
            </a:r>
            <a:r>
              <a:rPr lang="en-US" altLang="en-US" sz="5400" dirty="0"/>
              <a:t>→</a:t>
            </a:r>
            <a:r>
              <a:rPr lang="en-US" altLang="en-US" sz="4000" dirty="0"/>
              <a:t> (</a:t>
            </a:r>
            <a:r>
              <a:rPr lang="en-US" altLang="en-US" sz="4000" i="1" dirty="0"/>
              <a:t>x</a:t>
            </a:r>
            <a:r>
              <a:rPr lang="en-US" altLang="en-US" sz="4000" i="1" baseline="-25000" dirty="0"/>
              <a:t>1</a:t>
            </a:r>
            <a:r>
              <a:rPr lang="en-US" altLang="en-US" sz="4000" i="1" dirty="0"/>
              <a:t> </a:t>
            </a:r>
            <a:r>
              <a:rPr lang="en-US" altLang="en-US" sz="4000" dirty="0"/>
              <a:t>V </a:t>
            </a:r>
            <a:r>
              <a:rPr lang="en-US" altLang="en-US" sz="4000" i="1" dirty="0"/>
              <a:t>x</a:t>
            </a:r>
            <a:r>
              <a:rPr lang="en-US" altLang="en-US" sz="4000" i="1" baseline="-25000" dirty="0"/>
              <a:t>3</a:t>
            </a:r>
            <a:r>
              <a:rPr lang="en-US" altLang="en-US" sz="4000" i="1" dirty="0"/>
              <a:t> </a:t>
            </a:r>
            <a:r>
              <a:rPr lang="en-US" altLang="en-US" sz="4000" dirty="0"/>
              <a:t>V </a:t>
            </a:r>
            <a:r>
              <a:rPr lang="en-US" altLang="en-US" sz="4000" i="1" dirty="0"/>
              <a:t>x</a:t>
            </a:r>
            <a:r>
              <a:rPr lang="en-US" altLang="en-US" sz="4000" i="1" baseline="-25000" dirty="0"/>
              <a:t>4</a:t>
            </a:r>
            <a:r>
              <a:rPr lang="en-US" altLang="en-US" sz="4000" dirty="0"/>
              <a:t>) )</a:t>
            </a:r>
            <a:endParaRPr lang="el-G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86235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9F83-6A4D-49DE-C853-F15206A6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9A823-626D-2A4F-3E19-3DE51A28D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C319F-FF49-4AF8-705A-5E36F23F62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Theorem:</a:t>
            </a:r>
            <a:r>
              <a:rPr lang="en-US" altLang="en-US" dirty="0"/>
              <a:t>  SATISFIABILITY is NP-complete. </a:t>
            </a:r>
          </a:p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Proof:</a:t>
            </a: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dirty="0"/>
              <a:t>Select known NP-complete problem: Circuit-SAT</a:t>
            </a: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endParaRPr lang="en-US" altLang="en-US" dirty="0">
              <a:solidFill>
                <a:srgbClr val="003399"/>
              </a:solidFill>
            </a:endParaRP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dirty="0"/>
              <a:t>Prove that  Circuit-SAT  ≤</a:t>
            </a:r>
            <a:r>
              <a:rPr lang="en-US" altLang="en-US" baseline="-25000" dirty="0"/>
              <a:t>P</a:t>
            </a:r>
            <a:r>
              <a:rPr lang="en-US" altLang="en-US" dirty="0"/>
              <a:t> SATISFIABILITY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Describe </a:t>
            </a:r>
            <a:r>
              <a:rPr lang="en-US" altLang="en-US" dirty="0">
                <a:solidFill>
                  <a:srgbClr val="CC0000"/>
                </a:solidFill>
              </a:rPr>
              <a:t>reduction algorithm</a:t>
            </a:r>
            <a:r>
              <a:rPr lang="en-US" altLang="en-US" dirty="0"/>
              <a:t>, which maps instances </a:t>
            </a:r>
            <a:r>
              <a:rPr lang="en-US" altLang="en-US" i="1" dirty="0"/>
              <a:t>x</a:t>
            </a:r>
            <a:r>
              <a:rPr lang="en-US" altLang="en-US" dirty="0"/>
              <a:t> of A to instances </a:t>
            </a:r>
            <a:r>
              <a:rPr lang="en-US" altLang="en-US" i="1" dirty="0"/>
              <a:t>f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of B.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Prove that  </a:t>
            </a:r>
            <a:r>
              <a:rPr lang="en-US" altLang="en-US" i="1" dirty="0"/>
              <a:t>x</a:t>
            </a:r>
            <a:r>
              <a:rPr lang="en-US" altLang="en-US" dirty="0"/>
              <a:t> is “yes”-instance for </a:t>
            </a:r>
            <a:r>
              <a:rPr lang="en-US" altLang="en-US" i="1" dirty="0"/>
              <a:t>A</a:t>
            </a:r>
            <a:r>
              <a:rPr lang="en-US" altLang="en-US" dirty="0"/>
              <a:t>    if     </a:t>
            </a:r>
            <a:r>
              <a:rPr lang="en-US" altLang="en-US" i="1" dirty="0"/>
              <a:t>f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is “yes”-instance for </a:t>
            </a:r>
            <a:r>
              <a:rPr lang="en-US" altLang="en-US" i="1" dirty="0"/>
              <a:t>B</a:t>
            </a:r>
            <a:r>
              <a:rPr lang="en-US" altLang="en-US" dirty="0"/>
              <a:t> 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Prove that reduction algorithm runs in polynomial time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endParaRPr lang="en-US" altLang="en-US" dirty="0"/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 startAt="3"/>
            </a:pPr>
            <a:r>
              <a:rPr lang="en-US" altLang="en-US" dirty="0"/>
              <a:t>Prove that SATISFIABILITY is in NP by giving polynomial-time verification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6948427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3CD7-59C9-FC7B-4452-5BF305B7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C8F8C-7ED8-CB75-D6DC-F08D90507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B5D74-B786-22D4-841B-5D8F86F958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13142961" cy="8523314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solidFill>
                  <a:srgbClr val="CC0000"/>
                </a:solidFill>
              </a:rPr>
              <a:t>Reduction algorithm</a:t>
            </a:r>
            <a:r>
              <a:rPr lang="en-US" altLang="en-US" sz="3200" dirty="0"/>
              <a:t>: convert Boolean circuit into Boolean formula</a:t>
            </a:r>
          </a:p>
          <a:p>
            <a:pPr>
              <a:spcBef>
                <a:spcPct val="50000"/>
              </a:spcBef>
            </a:pPr>
            <a:r>
              <a:rPr lang="en-US" altLang="en-US" sz="3200" dirty="0"/>
              <a:t>introduce variable for every wire </a:t>
            </a:r>
            <a:r>
              <a:rPr lang="en-US" altLang="en-US" sz="3200" i="1" dirty="0" err="1"/>
              <a:t>w</a:t>
            </a:r>
            <a:r>
              <a:rPr lang="en-US" altLang="en-US" sz="3200" i="1" baseline="-25000" dirty="0" err="1"/>
              <a:t>i</a:t>
            </a:r>
            <a:r>
              <a:rPr lang="en-US" altLang="en-US" sz="3200" i="1" baseline="-25000" dirty="0"/>
              <a:t>   </a:t>
            </a:r>
            <a:r>
              <a:rPr lang="en-US" altLang="en-US" sz="3200" dirty="0"/>
              <a:t>(including input and output wires)</a:t>
            </a:r>
          </a:p>
          <a:p>
            <a:pPr>
              <a:spcBef>
                <a:spcPct val="50000"/>
              </a:spcBef>
            </a:pPr>
            <a:endParaRPr lang="en-US" altLang="en-US" sz="3200" i="1" baseline="-25000" dirty="0"/>
          </a:p>
          <a:p>
            <a:pPr>
              <a:spcBef>
                <a:spcPct val="50000"/>
              </a:spcBef>
            </a:pPr>
            <a:r>
              <a:rPr lang="en-US" altLang="en-US" sz="3200" dirty="0"/>
              <a:t>write clause for every</a:t>
            </a:r>
            <a:r>
              <a:rPr lang="en-US" altLang="en-US" sz="3200" i="1" dirty="0"/>
              <a:t> </a:t>
            </a:r>
            <a:r>
              <a:rPr lang="en-US" altLang="en-US" sz="3200" dirty="0"/>
              <a:t>gate:</a:t>
            </a:r>
          </a:p>
          <a:p>
            <a:pPr>
              <a:spcBef>
                <a:spcPct val="50000"/>
              </a:spcBef>
            </a:pPr>
            <a:endParaRPr lang="en-US" altLang="en-US" sz="3200" dirty="0"/>
          </a:p>
          <a:p>
            <a:pPr>
              <a:spcBef>
                <a:spcPct val="50000"/>
              </a:spcBef>
            </a:pPr>
            <a:endParaRPr lang="en-US" altLang="en-US" sz="3200" dirty="0"/>
          </a:p>
          <a:p>
            <a:pPr>
              <a:spcBef>
                <a:spcPct val="50000"/>
              </a:spcBef>
            </a:pPr>
            <a:r>
              <a:rPr lang="en-US" altLang="en-US" sz="3200" dirty="0"/>
              <a:t>Boolean formula:   (output-wire variable) </a:t>
            </a:r>
            <a:r>
              <a:rPr lang="el-GR" altLang="en-US" sz="3200" dirty="0"/>
              <a:t>Λ</a:t>
            </a:r>
            <a:r>
              <a:rPr lang="en-US" altLang="en-US" sz="3200" dirty="0"/>
              <a:t>  conjunction of gate-clauses</a:t>
            </a:r>
          </a:p>
          <a:p>
            <a:pPr>
              <a:spcBef>
                <a:spcPct val="50000"/>
              </a:spcBef>
            </a:pPr>
            <a:endParaRPr lang="en-US" altLang="en-US" sz="3200" dirty="0"/>
          </a:p>
          <a:p>
            <a:pPr>
              <a:spcBef>
                <a:spcPct val="50000"/>
              </a:spcBef>
            </a:pPr>
            <a:r>
              <a:rPr lang="en-US" altLang="en-US" sz="3200" dirty="0"/>
              <a:t>check:  </a:t>
            </a:r>
            <a:r>
              <a:rPr lang="en-US" altLang="en-US" sz="3200" dirty="0">
                <a:solidFill>
                  <a:srgbClr val="003399"/>
                </a:solidFill>
              </a:rPr>
              <a:t>−</a:t>
            </a:r>
            <a:r>
              <a:rPr lang="en-US" altLang="en-US" sz="3200" dirty="0"/>
              <a:t> reduction uses polynomial time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US" altLang="en-US" sz="3200" dirty="0"/>
              <a:t>                </a:t>
            </a:r>
            <a:r>
              <a:rPr lang="en-US" altLang="en-US" sz="3200" dirty="0">
                <a:solidFill>
                  <a:srgbClr val="003399"/>
                </a:solidFill>
              </a:rPr>
              <a:t>− </a:t>
            </a:r>
            <a:r>
              <a:rPr lang="en-US" altLang="en-US" sz="3200" dirty="0"/>
              <a:t>Boolean circuit satisfiable   if   Boolean formula satisfiable</a:t>
            </a:r>
            <a:endParaRPr lang="en-US" sz="3200" dirty="0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04B13D0E-D958-89F1-0668-6954D9D4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055" y="3861625"/>
            <a:ext cx="8377667" cy="4173711"/>
          </a:xfrm>
          <a:prstGeom prst="rect">
            <a:avLst/>
          </a:prstGeom>
        </p:spPr>
      </p:pic>
      <p:grpSp>
        <p:nvGrpSpPr>
          <p:cNvPr id="161" name="Group 114">
            <a:extLst>
              <a:ext uri="{FF2B5EF4-FFF2-40B4-BE49-F238E27FC236}">
                <a16:creationId xmlns:a16="http://schemas.microsoft.com/office/drawing/2014/main" id="{255B2036-3A10-578C-CDFA-A2C89F7A25EE}"/>
              </a:ext>
            </a:extLst>
          </p:cNvPr>
          <p:cNvGrpSpPr>
            <a:grpSpLocks/>
          </p:cNvGrpSpPr>
          <p:nvPr/>
        </p:nvGrpSpPr>
        <p:grpSpPr bwMode="auto">
          <a:xfrm>
            <a:off x="4255782" y="7115908"/>
            <a:ext cx="7680470" cy="1507909"/>
            <a:chOff x="2679" y="2651"/>
            <a:chExt cx="2725" cy="535"/>
          </a:xfrm>
        </p:grpSpPr>
        <p:sp>
          <p:nvSpPr>
            <p:cNvPr id="162" name="AutoShape 92">
              <a:extLst>
                <a:ext uri="{FF2B5EF4-FFF2-40B4-BE49-F238E27FC236}">
                  <a16:creationId xmlns:a16="http://schemas.microsoft.com/office/drawing/2014/main" id="{F0DDAE35-9DE0-9FB1-8DAB-48600BF5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2776"/>
              <a:ext cx="344" cy="290"/>
            </a:xfrm>
            <a:prstGeom prst="flowChartDelay">
              <a:avLst/>
            </a:prstGeom>
            <a:solidFill>
              <a:schemeClr val="bg1"/>
            </a:solidFill>
            <a:ln w="19050" algn="ctr">
              <a:solidFill>
                <a:srgbClr val="00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endParaRPr lang="en-US" altLang="en-US" sz="3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3" name="Line 94">
              <a:extLst>
                <a:ext uri="{FF2B5EF4-FFF2-40B4-BE49-F238E27FC236}">
                  <a16:creationId xmlns:a16="http://schemas.microsoft.com/office/drawing/2014/main" id="{1B0308D8-85DA-5341-C638-638EEC6ED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9" y="3000"/>
              <a:ext cx="256" cy="4"/>
            </a:xfrm>
            <a:prstGeom prst="line">
              <a:avLst/>
            </a:prstGeom>
            <a:noFill/>
            <a:ln w="19050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4" name="Line 95">
              <a:extLst>
                <a:ext uri="{FF2B5EF4-FFF2-40B4-BE49-F238E27FC236}">
                  <a16:creationId xmlns:a16="http://schemas.microsoft.com/office/drawing/2014/main" id="{934E5E0D-9C9A-93B5-DF0A-CBA8F5B69D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1" y="2861"/>
              <a:ext cx="248" cy="2"/>
            </a:xfrm>
            <a:prstGeom prst="line">
              <a:avLst/>
            </a:prstGeom>
            <a:noFill/>
            <a:ln w="19050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5" name="Text Box 97">
              <a:extLst>
                <a:ext uri="{FF2B5EF4-FFF2-40B4-BE49-F238E27FC236}">
                  <a16:creationId xmlns:a16="http://schemas.microsoft.com/office/drawing/2014/main" id="{30D3AB99-2E57-F68E-B71C-CA3211531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8" y="2851"/>
              <a:ext cx="216" cy="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chemeClr val="bg2">
                      <a:lumMod val="10000"/>
                    </a:schemeClr>
                  </a:solidFill>
                </a:rPr>
                <a:t>AND</a:t>
              </a:r>
            </a:p>
          </p:txBody>
        </p:sp>
        <p:sp>
          <p:nvSpPr>
            <p:cNvPr id="166" name="Text Box 103">
              <a:extLst>
                <a:ext uri="{FF2B5EF4-FFF2-40B4-BE49-F238E27FC236}">
                  <a16:creationId xmlns:a16="http://schemas.microsoft.com/office/drawing/2014/main" id="{23D6AE60-8BAF-AD1D-3549-A4B9D98A7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5" y="2651"/>
              <a:ext cx="19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r>
                <a:rPr lang="en-US" altLang="en-US" sz="3200" i="1">
                  <a:solidFill>
                    <a:schemeClr val="bg2">
                      <a:lumMod val="10000"/>
                    </a:schemeClr>
                  </a:solidFill>
                </a:rPr>
                <a:t>w</a:t>
              </a:r>
              <a:r>
                <a:rPr lang="en-US" altLang="en-US" sz="3200" i="1" baseline="-25000">
                  <a:solidFill>
                    <a:schemeClr val="bg2">
                      <a:lumMod val="10000"/>
                    </a:schemeClr>
                  </a:solidFill>
                </a:rPr>
                <a:t>i</a:t>
              </a:r>
              <a:endParaRPr lang="en-US" altLang="en-US" sz="3200" i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7" name="Text Box 105">
              <a:extLst>
                <a:ext uri="{FF2B5EF4-FFF2-40B4-BE49-F238E27FC236}">
                  <a16:creationId xmlns:a16="http://schemas.microsoft.com/office/drawing/2014/main" id="{F4A20DC6-274C-D244-D3C1-7476DE08D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7" y="2979"/>
              <a:ext cx="193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r>
                <a:rPr lang="en-US" altLang="en-US" sz="3200" i="1">
                  <a:solidFill>
                    <a:schemeClr val="bg2">
                      <a:lumMod val="10000"/>
                    </a:schemeClr>
                  </a:solidFill>
                </a:rPr>
                <a:t>w</a:t>
              </a:r>
              <a:r>
                <a:rPr lang="en-US" altLang="en-US" sz="3200" i="1" baseline="-25000">
                  <a:solidFill>
                    <a:schemeClr val="bg2">
                      <a:lumMod val="10000"/>
                    </a:schemeClr>
                  </a:solidFill>
                </a:rPr>
                <a:t>j</a:t>
              </a:r>
              <a:endParaRPr lang="en-US" altLang="en-US" sz="3200" i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8" name="Line 110">
              <a:extLst>
                <a:ext uri="{FF2B5EF4-FFF2-40B4-BE49-F238E27FC236}">
                  <a16:creationId xmlns:a16="http://schemas.microsoft.com/office/drawing/2014/main" id="{6D7C815C-0F28-B6AF-0CB8-99C36BF65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3" y="2915"/>
              <a:ext cx="285" cy="2"/>
            </a:xfrm>
            <a:prstGeom prst="line">
              <a:avLst/>
            </a:prstGeom>
            <a:noFill/>
            <a:ln w="19050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9" name="Text Box 111">
              <a:extLst>
                <a:ext uri="{FF2B5EF4-FFF2-40B4-BE49-F238E27FC236}">
                  <a16:creationId xmlns:a16="http://schemas.microsoft.com/office/drawing/2014/main" id="{7DFC0E3E-1E03-8C7B-E05A-628E059FC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2" y="2715"/>
              <a:ext cx="214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r>
                <a:rPr lang="en-US" altLang="en-US" sz="3200" i="1">
                  <a:solidFill>
                    <a:schemeClr val="bg2">
                      <a:lumMod val="10000"/>
                    </a:schemeClr>
                  </a:solidFill>
                </a:rPr>
                <a:t>w</a:t>
              </a:r>
              <a:r>
                <a:rPr lang="en-US" altLang="en-US" sz="3200" i="1" baseline="-25000">
                  <a:solidFill>
                    <a:schemeClr val="bg2">
                      <a:lumMod val="10000"/>
                    </a:schemeClr>
                  </a:solidFill>
                </a:rPr>
                <a:t>k</a:t>
              </a:r>
              <a:endParaRPr lang="en-US" altLang="en-US" sz="3200" i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0" name="Text Box 112">
              <a:extLst>
                <a:ext uri="{FF2B5EF4-FFF2-40B4-BE49-F238E27FC236}">
                  <a16:creationId xmlns:a16="http://schemas.microsoft.com/office/drawing/2014/main" id="{B821125D-74C7-98F8-F98D-B81A38910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9" y="2803"/>
              <a:ext cx="1125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r>
                <a:rPr lang="en-US" altLang="en-US" sz="3200">
                  <a:solidFill>
                    <a:schemeClr val="bg2">
                      <a:lumMod val="10000"/>
                    </a:schemeClr>
                  </a:solidFill>
                </a:rPr>
                <a:t>(</a:t>
              </a:r>
              <a:r>
                <a:rPr lang="en-US" altLang="en-US" sz="3200" i="1">
                  <a:solidFill>
                    <a:schemeClr val="bg2">
                      <a:lumMod val="10000"/>
                    </a:schemeClr>
                  </a:solidFill>
                </a:rPr>
                <a:t> w</a:t>
              </a:r>
              <a:r>
                <a:rPr lang="en-US" altLang="en-US" sz="3200" i="1" baseline="-25000">
                  <a:solidFill>
                    <a:schemeClr val="bg2">
                      <a:lumMod val="10000"/>
                    </a:schemeClr>
                  </a:solidFill>
                </a:rPr>
                <a:t>i</a:t>
              </a:r>
              <a:r>
                <a:rPr lang="en-US" altLang="en-US" sz="3200" i="1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l-GR" altLang="en-US" sz="3200">
                  <a:solidFill>
                    <a:schemeClr val="bg2">
                      <a:lumMod val="10000"/>
                    </a:schemeClr>
                  </a:solidFill>
                </a:rPr>
                <a:t>Λ</a:t>
              </a:r>
              <a:r>
                <a:rPr lang="en-US" altLang="en-US" sz="3200" i="1">
                  <a:solidFill>
                    <a:schemeClr val="bg2">
                      <a:lumMod val="10000"/>
                    </a:schemeClr>
                  </a:solidFill>
                </a:rPr>
                <a:t> w</a:t>
              </a:r>
              <a:r>
                <a:rPr lang="en-US" altLang="en-US" sz="3200" i="1" baseline="-25000">
                  <a:solidFill>
                    <a:schemeClr val="bg2">
                      <a:lumMod val="10000"/>
                    </a:schemeClr>
                  </a:solidFill>
                </a:rPr>
                <a:t>j</a:t>
              </a:r>
              <a:r>
                <a:rPr lang="en-US" altLang="en-US" sz="3200" i="1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n-US" altLang="en-US" sz="3200">
                  <a:solidFill>
                    <a:schemeClr val="bg2">
                      <a:lumMod val="10000"/>
                    </a:schemeClr>
                  </a:solidFill>
                </a:rPr>
                <a:t>)</a:t>
              </a:r>
              <a:r>
                <a:rPr lang="en-US" altLang="en-US" sz="3200" i="1">
                  <a:solidFill>
                    <a:schemeClr val="bg2">
                      <a:lumMod val="10000"/>
                    </a:schemeClr>
                  </a:solidFill>
                </a:rPr>
                <a:t>   ↔  w</a:t>
              </a:r>
              <a:r>
                <a:rPr lang="en-US" altLang="en-US" sz="3200" i="1" baseline="-25000">
                  <a:solidFill>
                    <a:schemeClr val="bg2">
                      <a:lumMod val="10000"/>
                    </a:schemeClr>
                  </a:solidFill>
                </a:rPr>
                <a:t>k</a:t>
              </a:r>
              <a:endParaRPr lang="en-US" altLang="en-US" sz="32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1" name="AutoShape 113">
              <a:extLst>
                <a:ext uri="{FF2B5EF4-FFF2-40B4-BE49-F238E27FC236}">
                  <a16:creationId xmlns:a16="http://schemas.microsoft.com/office/drawing/2014/main" id="{8831B695-8B45-7006-69D8-3707913B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856"/>
              <a:ext cx="400" cy="112"/>
            </a:xfrm>
            <a:prstGeom prst="rightArrow">
              <a:avLst>
                <a:gd name="adj1" fmla="val 50000"/>
                <a:gd name="adj2" fmla="val 89286"/>
              </a:avLst>
            </a:prstGeom>
            <a:solidFill>
              <a:srgbClr val="003399"/>
            </a:solidFill>
            <a:ln w="19050" algn="ctr">
              <a:solidFill>
                <a:srgbClr val="00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endParaRPr lang="en-US" altLang="en-US" sz="32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72" name="Text Box 77">
            <a:extLst>
              <a:ext uri="{FF2B5EF4-FFF2-40B4-BE49-F238E27FC236}">
                <a16:creationId xmlns:a16="http://schemas.microsoft.com/office/drawing/2014/main" id="{F6DA61B7-A688-A451-BDD7-73E00499D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49476" y="8150529"/>
            <a:ext cx="563684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UE Met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UE Met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UE Met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UE Met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UE Meta" pitchFamily="34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Font typeface="Wingdings" pitchFamily="2" charset="2"/>
              <a:defRPr>
                <a:solidFill>
                  <a:schemeClr val="tx1"/>
                </a:solidFill>
                <a:latin typeface="TUE Meta" pitchFamily="34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Font typeface="Wingdings" pitchFamily="2" charset="2"/>
              <a:defRPr>
                <a:solidFill>
                  <a:schemeClr val="tx1"/>
                </a:solidFill>
                <a:latin typeface="TUE Meta" pitchFamily="34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Font typeface="Wingdings" pitchFamily="2" charset="2"/>
              <a:defRPr>
                <a:solidFill>
                  <a:schemeClr val="tx1"/>
                </a:solidFill>
                <a:latin typeface="TUE Meta" pitchFamily="34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E40000"/>
              </a:buClr>
              <a:buFont typeface="Wingdings" pitchFamily="2" charset="2"/>
              <a:defRPr>
                <a:solidFill>
                  <a:schemeClr val="tx1"/>
                </a:solidFill>
                <a:latin typeface="TUE Meta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</a:rPr>
              <a:t>problem: shared “sub-circuits”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</a:t>
            </a:r>
            <a:endParaRPr lang="en-US" altLang="en-US" sz="3600" dirty="0">
              <a:solidFill>
                <a:schemeClr val="bg2">
                  <a:lumMod val="10000"/>
                </a:schemeClr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sym typeface="Wingdings" pitchFamily="2" charset="2"/>
              </a:rPr>
              <a:t>cannot convert in straightforward top-down manner</a:t>
            </a:r>
            <a:endParaRPr lang="en-US" altLang="en-US" sz="3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89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7705-13AA-DDA1-9E24-7A7109A8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75CCD-5412-78A1-A69E-134E2FA15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9F256-CB7E-2422-D7FA-30AED3FA37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9355652"/>
          </a:xfrm>
        </p:spPr>
        <p:txBody>
          <a:bodyPr>
            <a:normAutofit/>
          </a:bodyPr>
          <a:lstStyle/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Theorem:</a:t>
            </a:r>
            <a:r>
              <a:rPr lang="en-US" altLang="en-US" dirty="0"/>
              <a:t>  SATISFIABILITY is NP-complete. </a:t>
            </a:r>
          </a:p>
          <a:p>
            <a:pPr marL="412750" indent="-412750" eaLnBrk="1" hangingPunct="1"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Proof:</a:t>
            </a: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dirty="0"/>
              <a:t>Select known NP-complete problem: Circuit-SAT</a:t>
            </a:r>
            <a:endParaRPr lang="en-US" altLang="en-US" dirty="0">
              <a:solidFill>
                <a:srgbClr val="003399"/>
              </a:solidFill>
            </a:endParaRP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endParaRPr lang="en-US" altLang="en-US" dirty="0">
              <a:solidFill>
                <a:srgbClr val="003399"/>
              </a:solidFill>
            </a:endParaRPr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/>
            </a:pPr>
            <a:r>
              <a:rPr lang="en-US" altLang="en-US" dirty="0"/>
              <a:t>Prove that  Circuit-SAT  ≤</a:t>
            </a:r>
            <a:r>
              <a:rPr lang="en-US" altLang="en-US" baseline="-25000" dirty="0"/>
              <a:t>P</a:t>
            </a:r>
            <a:r>
              <a:rPr lang="en-US" altLang="en-US" dirty="0"/>
              <a:t> SATISFIABILITY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Describe reduction algorithm, which maps instances </a:t>
            </a:r>
            <a:r>
              <a:rPr lang="en-US" altLang="en-US" i="1" dirty="0"/>
              <a:t>x</a:t>
            </a:r>
            <a:r>
              <a:rPr lang="en-US" altLang="en-US" dirty="0"/>
              <a:t> of A to instances </a:t>
            </a:r>
            <a:r>
              <a:rPr lang="en-US" altLang="en-US" i="1" dirty="0"/>
              <a:t>f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of B.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Prove that  </a:t>
            </a:r>
            <a:r>
              <a:rPr lang="en-US" altLang="en-US" i="1" dirty="0"/>
              <a:t>x</a:t>
            </a:r>
            <a:r>
              <a:rPr lang="en-US" altLang="en-US" dirty="0"/>
              <a:t> is “yes”-instance for </a:t>
            </a:r>
            <a:r>
              <a:rPr lang="en-US" altLang="en-US" i="1" dirty="0"/>
              <a:t>A</a:t>
            </a:r>
            <a:r>
              <a:rPr lang="en-US" altLang="en-US" dirty="0"/>
              <a:t>    if     </a:t>
            </a:r>
            <a:r>
              <a:rPr lang="en-US" altLang="en-US" i="1" dirty="0"/>
              <a:t>f 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 is “yes”-instance for </a:t>
            </a:r>
            <a:r>
              <a:rPr lang="en-US" altLang="en-US" i="1" dirty="0"/>
              <a:t>B</a:t>
            </a:r>
            <a:r>
              <a:rPr lang="en-US" altLang="en-US" dirty="0"/>
              <a:t> 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AutoNum type="romanLcPeriod"/>
            </a:pPr>
            <a:r>
              <a:rPr lang="en-US" altLang="en-US" dirty="0"/>
              <a:t>Prove that reduction algorithm runs in polynomial time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None/>
            </a:pPr>
            <a:r>
              <a:rPr lang="en-US" altLang="en-US" dirty="0">
                <a:solidFill>
                  <a:srgbClr val="CC0000"/>
                </a:solidFill>
              </a:rPr>
              <a:t>DONE</a:t>
            </a:r>
          </a:p>
          <a:p>
            <a:pPr marL="869950" lvl="1" indent="-412750" eaLnBrk="1" hangingPunct="1">
              <a:buClr>
                <a:srgbClr val="003399"/>
              </a:buClr>
              <a:buFont typeface="Wingdings" pitchFamily="2" charset="2"/>
              <a:buNone/>
            </a:pPr>
            <a:endParaRPr lang="en-US" altLang="en-US" dirty="0"/>
          </a:p>
          <a:p>
            <a:pPr marL="412750" indent="-412750" eaLnBrk="1" hangingPunct="1">
              <a:buClr>
                <a:srgbClr val="003399"/>
              </a:buClr>
              <a:buFont typeface="Wingdings" pitchFamily="2" charset="2"/>
              <a:buAutoNum type="arabicPeriod" startAt="3"/>
            </a:pPr>
            <a:r>
              <a:rPr lang="en-US" altLang="en-US" dirty="0"/>
              <a:t>Prove that SATISFIABILITY is in NP by giving polynomial-time verification algorithm.</a:t>
            </a:r>
          </a:p>
          <a:p>
            <a:pPr marL="869950" lvl="1" indent="-412750" eaLnBrk="1" hangingPunct="1">
              <a:buClr>
                <a:srgbClr val="003399"/>
              </a:buClr>
              <a:buFontTx/>
              <a:buNone/>
            </a:pPr>
            <a:r>
              <a:rPr lang="en-US" altLang="en-US" dirty="0">
                <a:solidFill>
                  <a:srgbClr val="CC0000"/>
                </a:solidFill>
              </a:rPr>
              <a:t>EASY</a:t>
            </a:r>
            <a:endParaRPr lang="en-US" altLang="en-US" dirty="0"/>
          </a:p>
          <a:p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536766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dirty="0"/>
                  <a:t>Prove truth of formula below using mathematical induction.</a:t>
                </a:r>
              </a:p>
              <a:p>
                <a:pPr eaLnBrk="1" hangingPunct="1">
                  <a:buFontTx/>
                  <a:buNone/>
                </a:pPr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Create an algorithm to calculate sum of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odd number using recursive technique.</a:t>
                </a:r>
              </a:p>
              <a:p>
                <a:r>
                  <a:rPr lang="en-US" dirty="0"/>
                  <a:t>Prove the formula below using mathematical induction:</a:t>
                </a:r>
              </a:p>
              <a:p>
                <a:endParaRPr lang="en-US" dirty="0"/>
              </a:p>
              <a:p>
                <a:pPr eaLnBrk="1" hangingPunct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FC759B2-0E73-AE4A-C402-EC8CE2262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204960"/>
              </p:ext>
            </p:extLst>
          </p:nvPr>
        </p:nvGraphicFramePr>
        <p:xfrm>
          <a:off x="7735460" y="5211686"/>
          <a:ext cx="8913080" cy="145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0" imgH="393700" progId="Equation.3">
                  <p:embed/>
                </p:oleObj>
              </mc:Choice>
              <mc:Fallback>
                <p:oleObj name="Equation" r:id="rId3" imgW="2413000" imgH="393700" progId="Equation.3">
                  <p:embed/>
                  <p:pic>
                    <p:nvPicPr>
                      <p:cNvPr id="122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5460" y="5211686"/>
                        <a:ext cx="8913080" cy="14544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68C96AA-34AC-B733-2C67-CD0AA55E2C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549916"/>
              </p:ext>
            </p:extLst>
          </p:nvPr>
        </p:nvGraphicFramePr>
        <p:xfrm>
          <a:off x="9820600" y="9101015"/>
          <a:ext cx="4742800" cy="1454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09400" imgH="431640" progId="Equation.3">
                  <p:embed/>
                </p:oleObj>
              </mc:Choice>
              <mc:Fallback>
                <p:oleObj name="Equation" r:id="rId5" imgW="1409400" imgH="4316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0600" y="9101015"/>
                        <a:ext cx="4742800" cy="1454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3.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Mathematical Induction And Recursive Function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NP-Complete problems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Vertex-cover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Hamiltonian cycle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Travelling sales-person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Subset-sum problem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Reduction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558F-D8BD-3C54-79DA-A0568E48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223D4-DFF0-72F1-CB0B-7A8C8D2AE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86AF3-AE59-9CE1-5AD9-9A3235C9BE1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figure in the next slide outlines the structure of the NP-completeness proofs in this section. </a:t>
            </a:r>
          </a:p>
          <a:p>
            <a:r>
              <a:rPr lang="en-US" sz="4800" dirty="0"/>
              <a:t>We prove each language in the figure to be NP-complete by reduction from the language that points to it. </a:t>
            </a:r>
          </a:p>
          <a:p>
            <a:r>
              <a:rPr lang="en-US" sz="4800" dirty="0"/>
              <a:t>At the root is CIRCUIT-SAT, which we will prove NP-complete here.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2957705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558F-D8BD-3C54-79DA-A0568E48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223D4-DFF0-72F1-CB0B-7A8C8D2AE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E9BB36B9-E368-DBFC-2ED3-200431483BA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225" y="3597323"/>
            <a:ext cx="12109550" cy="9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115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46BA7-0C69-3CB8-BD4D-D48C18C9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D5B-4DC4-7223-9CD1-934C9D0B9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First NP-complete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62265-21EA-116E-8EBD-4FF82C9E350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9457508"/>
            <a:ext cx="20057623" cy="319169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en-US" sz="4400" dirty="0">
                <a:solidFill>
                  <a:srgbClr val="003399"/>
                </a:solidFill>
              </a:rPr>
              <a:t>Circuit-SAT (circuit-satisfiability)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4400" dirty="0">
                <a:solidFill>
                  <a:srgbClr val="003399"/>
                </a:solidFill>
              </a:rPr>
              <a:t>Input:</a:t>
            </a:r>
            <a:r>
              <a:rPr lang="en-US" altLang="en-US" sz="4400" dirty="0"/>
              <a:t> Boolean combinatorial circuit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4400" dirty="0">
                <a:solidFill>
                  <a:srgbClr val="003399"/>
                </a:solidFill>
              </a:rPr>
              <a:t>Question:</a:t>
            </a:r>
            <a:r>
              <a:rPr lang="en-US" altLang="en-US" sz="4400" dirty="0"/>
              <a:t> Can input variables be set such that circuit evaluates the output to true (1)?</a:t>
            </a: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87FFE3A8-9C95-6F39-A4A3-7882360EC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6" y="3596081"/>
            <a:ext cx="20057623" cy="555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3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48CEA-E49B-A2A2-3E15-9594B230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64E29-7C9B-26E7-5C68-F0B71654A3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57CFD-6BA0-A352-7644-CF2064584B1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Lemma 1:</a:t>
            </a:r>
            <a:r>
              <a:rPr lang="en-US" altLang="en-US" dirty="0">
                <a:solidFill>
                  <a:srgbClr val="003399"/>
                </a:solidFill>
              </a:rPr>
              <a:t>  </a:t>
            </a:r>
            <a:r>
              <a:rPr lang="en-US" altLang="en-US" dirty="0"/>
              <a:t>Circuit-SAT is in NP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Proof:</a:t>
            </a:r>
            <a:endParaRPr lang="en-US" altLang="en-US" dirty="0"/>
          </a:p>
          <a:p>
            <a:pPr lvl="1">
              <a:spcBef>
                <a:spcPct val="50000"/>
              </a:spcBef>
            </a:pPr>
            <a:r>
              <a:rPr lang="en-US" altLang="en-US" dirty="0"/>
              <a:t>Must show that there exists a polynomial-time verifier.</a:t>
            </a:r>
          </a:p>
          <a:p>
            <a:pPr lvl="1">
              <a:spcBef>
                <a:spcPct val="50000"/>
              </a:spcBef>
            </a:pPr>
            <a:r>
              <a:rPr lang="en-US" altLang="en-US" dirty="0"/>
              <a:t>Consider “yes”-instance </a:t>
            </a:r>
            <a:r>
              <a:rPr lang="en-US" altLang="en-US" i="1" dirty="0"/>
              <a:t>x</a:t>
            </a:r>
            <a:r>
              <a:rPr lang="en-US" altLang="en-US" dirty="0"/>
              <a:t>   (so: </a:t>
            </a:r>
            <a:r>
              <a:rPr lang="en-US" altLang="en-US" i="1" dirty="0"/>
              <a:t>x</a:t>
            </a:r>
            <a:r>
              <a:rPr lang="en-US" altLang="en-US" dirty="0"/>
              <a:t> = description of satisfiable circuit)</a:t>
            </a:r>
          </a:p>
          <a:p>
            <a:pPr lvl="1">
              <a:spcBef>
                <a:spcPct val="50000"/>
              </a:spcBef>
            </a:pPr>
            <a:r>
              <a:rPr lang="en-US" altLang="en-US" dirty="0"/>
              <a:t>certificate </a:t>
            </a:r>
            <a:r>
              <a:rPr lang="en-US" altLang="en-US" i="1" dirty="0"/>
              <a:t>y: </a:t>
            </a:r>
            <a:r>
              <a:rPr lang="en-US" altLang="en-US" dirty="0"/>
              <a:t>take satisfying truth assignment</a:t>
            </a:r>
          </a:p>
          <a:p>
            <a:pPr marL="0" indent="0" algn="l" eaLnBrk="1" hangingPunct="1">
              <a:spcBef>
                <a:spcPct val="50000"/>
              </a:spcBef>
              <a:buNone/>
            </a:pPr>
            <a:endParaRPr lang="en-US" altLang="en-US" dirty="0"/>
          </a:p>
          <a:p>
            <a:pPr algn="l" eaLnBrk="1" hangingPunct="1">
              <a:spcBef>
                <a:spcPct val="50000"/>
              </a:spcBef>
            </a:pPr>
            <a:r>
              <a:rPr lang="en-US" altLang="en-US" dirty="0"/>
              <a:t>We can easily check in polynomial time if truth assignment produces TRUE.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145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0F48-EF0A-AE09-D274-8D72BBA59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D10B7-64D3-58CA-46D8-BFC0626BE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9A616-8243-189A-40B5-3AE957FB0A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Lemma 2:</a:t>
            </a:r>
            <a:r>
              <a:rPr lang="en-US" altLang="en-US" dirty="0">
                <a:solidFill>
                  <a:srgbClr val="003399"/>
                </a:solidFill>
              </a:rPr>
              <a:t>  </a:t>
            </a:r>
            <a:r>
              <a:rPr lang="en-US" altLang="en-US" dirty="0"/>
              <a:t>For every problem A in NP, we have:    A   ≤</a:t>
            </a:r>
            <a:r>
              <a:rPr lang="en-US" altLang="en-US" baseline="-25000" dirty="0"/>
              <a:t>P</a:t>
            </a:r>
            <a:r>
              <a:rPr lang="en-US" altLang="en-US" dirty="0"/>
              <a:t>  Circuit-SAT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Proof:  </a:t>
            </a:r>
            <a:endParaRPr lang="en-US" altLang="en-US" dirty="0"/>
          </a:p>
          <a:p>
            <a:pPr lvl="1">
              <a:spcBef>
                <a:spcPct val="50000"/>
              </a:spcBef>
            </a:pPr>
            <a:r>
              <a:rPr lang="en-US" altLang="en-US" dirty="0">
                <a:solidFill>
                  <a:srgbClr val="003399"/>
                </a:solidFill>
              </a:rPr>
              <a:t>Step 1:</a:t>
            </a:r>
            <a:r>
              <a:rPr lang="en-US" altLang="en-US" dirty="0"/>
              <a:t> show the following:</a:t>
            </a:r>
          </a:p>
          <a:p>
            <a:pPr lvl="2">
              <a:spcBef>
                <a:spcPct val="50000"/>
              </a:spcBef>
            </a:pPr>
            <a:r>
              <a:rPr lang="en-US" altLang="en-US" dirty="0"/>
              <a:t>if an algorithm runs in polynomial time, then there is a polynomial-size </a:t>
            </a:r>
            <a:r>
              <a:rPr lang="en-US" altLang="en-US" dirty="0" err="1"/>
              <a:t>boolean</a:t>
            </a:r>
            <a:r>
              <a:rPr lang="en-US" altLang="en-US" dirty="0"/>
              <a:t> circuit that “implements” the algorithm, and such a circuit can be constructed in polynomial time</a:t>
            </a:r>
          </a:p>
          <a:p>
            <a:pPr lvl="1">
              <a:spcBef>
                <a:spcPct val="50000"/>
              </a:spcBef>
            </a:pPr>
            <a:endParaRPr lang="en-US" altLang="en-US" dirty="0"/>
          </a:p>
          <a:p>
            <a:pPr algn="l" eaLnBrk="1" hangingPunct="1">
              <a:spcBef>
                <a:spcPct val="50000"/>
              </a:spcBef>
            </a:pPr>
            <a:r>
              <a:rPr lang="en-US" altLang="en-US" dirty="0"/>
              <a:t>(idea: algorithm runs on computer that is essentially a Boolean circuit)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dirty="0"/>
          </a:p>
          <a:p>
            <a:pPr algn="l" eaLnBrk="1" hangingPunct="1">
              <a:spcBef>
                <a:spcPct val="50000"/>
              </a:spcBef>
              <a:buFont typeface="Wingdings" pitchFamily="2" charset="2"/>
              <a:buChar char="§"/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7264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7D6B-46B2-273A-6077-7AB8865B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3421E-98D2-50A5-7F54-E323BE02C6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FF12C-FF82-8DBB-4ADB-9A855B634C2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Lemma:</a:t>
            </a:r>
            <a:r>
              <a:rPr lang="en-US" altLang="en-US" dirty="0">
                <a:solidFill>
                  <a:srgbClr val="003399"/>
                </a:solidFill>
              </a:rPr>
              <a:t>  </a:t>
            </a:r>
            <a:r>
              <a:rPr lang="en-US" altLang="en-US" dirty="0"/>
              <a:t>For every problem A in NP, we have:    A   ≤</a:t>
            </a:r>
            <a:r>
              <a:rPr lang="en-US" altLang="en-US" baseline="-25000" dirty="0"/>
              <a:t>P</a:t>
            </a:r>
            <a:r>
              <a:rPr lang="en-US" altLang="en-US" dirty="0"/>
              <a:t>  Circuit-SAT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Proof:  </a:t>
            </a:r>
          </a:p>
          <a:p>
            <a:pPr lvl="1">
              <a:spcBef>
                <a:spcPct val="50000"/>
              </a:spcBef>
            </a:pPr>
            <a:r>
              <a:rPr lang="en-US" altLang="en-US" dirty="0">
                <a:solidFill>
                  <a:srgbClr val="003399"/>
                </a:solidFill>
              </a:rPr>
              <a:t>Step 2:</a:t>
            </a:r>
            <a:r>
              <a:rPr lang="en-US" altLang="en-US" dirty="0"/>
              <a:t> Describe algorithm that performs reduction: </a:t>
            </a:r>
          </a:p>
          <a:p>
            <a:pPr lvl="2">
              <a:spcBef>
                <a:spcPct val="50000"/>
              </a:spcBef>
            </a:pPr>
            <a:r>
              <a:rPr lang="en-US" altLang="en-US" dirty="0"/>
              <a:t>A in NP, so A has verification algorithm VER(</a:t>
            </a:r>
            <a:r>
              <a:rPr lang="en-US" altLang="en-US" i="1" dirty="0" err="1"/>
              <a:t>x,y</a:t>
            </a:r>
            <a:r>
              <a:rPr lang="en-US" altLang="en-US" dirty="0"/>
              <a:t>) that checks if </a:t>
            </a:r>
            <a:r>
              <a:rPr lang="en-US" altLang="en-US" i="1" dirty="0"/>
              <a:t>x</a:t>
            </a:r>
            <a:r>
              <a:rPr lang="en-US" altLang="en-US" dirty="0"/>
              <a:t> is “yes”-instance using certificate </a:t>
            </a:r>
            <a:r>
              <a:rPr lang="en-US" altLang="en-US" i="1" dirty="0"/>
              <a:t>y. </a:t>
            </a:r>
            <a:r>
              <a:rPr lang="en-US" altLang="en-US" dirty="0"/>
              <a:t>Construct circuit implementing VER.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dirty="0"/>
          </a:p>
          <a:p>
            <a:pPr algn="l" eaLnBrk="1" hangingPunct="1">
              <a:spcBef>
                <a:spcPct val="50000"/>
              </a:spcBef>
            </a:pPr>
            <a:endParaRPr lang="en-US" altLang="en-US" dirty="0"/>
          </a:p>
          <a:p>
            <a:pPr algn="l" eaLnBrk="1" hangingPunct="1">
              <a:spcBef>
                <a:spcPct val="50000"/>
              </a:spcBef>
            </a:pPr>
            <a:endParaRPr lang="en-US" altLang="en-US" dirty="0"/>
          </a:p>
          <a:p>
            <a:pPr algn="l" eaLnBrk="1" hangingPunct="1">
              <a:spcBef>
                <a:spcPct val="50000"/>
              </a:spcBef>
            </a:pPr>
            <a:endParaRPr lang="en-US" altLang="en-US" dirty="0"/>
          </a:p>
          <a:p>
            <a:pPr algn="l" eaLnBrk="1" hangingPunct="1">
              <a:spcBef>
                <a:spcPct val="50000"/>
              </a:spcBef>
              <a:buFont typeface="Wingdings" pitchFamily="2" charset="2"/>
              <a:buChar char="§"/>
            </a:pPr>
            <a:endParaRPr lang="en-US" altLang="en-US" dirty="0"/>
          </a:p>
          <a:p>
            <a:pPr algn="l" eaLnBrk="1" hangingPunct="1">
              <a:spcBef>
                <a:spcPct val="50000"/>
              </a:spcBef>
              <a:buFont typeface="Wingdings" pitchFamily="2" charset="2"/>
              <a:buChar char="§"/>
            </a:pPr>
            <a:endParaRPr lang="en-US" altLang="en-US" dirty="0"/>
          </a:p>
          <a:p>
            <a:pPr algn="l" eaLnBrk="1" hangingPunct="1">
              <a:spcBef>
                <a:spcPct val="50000"/>
              </a:spcBef>
              <a:buFont typeface="Wingdings" pitchFamily="2" charset="2"/>
              <a:buChar char="§"/>
            </a:pPr>
            <a:endParaRPr lang="en-US" altLang="en-US" dirty="0"/>
          </a:p>
          <a:p>
            <a:pPr lvl="2">
              <a:spcBef>
                <a:spcPct val="50000"/>
              </a:spcBef>
            </a:pPr>
            <a:r>
              <a:rPr lang="en-US" altLang="en-US" dirty="0"/>
              <a:t>“Fix” the variables corresponding to x according to the given input</a:t>
            </a:r>
          </a:p>
          <a:p>
            <a:pPr lvl="2">
              <a:spcBef>
                <a:spcPct val="50000"/>
              </a:spcBef>
            </a:pPr>
            <a:r>
              <a:rPr lang="en-US" altLang="en-US" dirty="0"/>
              <a:t>Run Circuit-SAT: Circuit-SAT returns “yes” if  x is “yes” instance for problem A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dirty="0"/>
          </a:p>
          <a:p>
            <a:pPr algn="l" eaLnBrk="1" hangingPunct="1">
              <a:spcBef>
                <a:spcPct val="50000"/>
              </a:spcBef>
              <a:buFont typeface="Wingdings" pitchFamily="2" charset="2"/>
              <a:buChar char="§"/>
            </a:pPr>
            <a:endParaRPr lang="en-US" altLang="en-US" dirty="0"/>
          </a:p>
          <a:p>
            <a:endParaRPr lang="en-US" dirty="0"/>
          </a:p>
        </p:txBody>
      </p:sp>
      <p:grpSp>
        <p:nvGrpSpPr>
          <p:cNvPr id="5" name="Group 87">
            <a:extLst>
              <a:ext uri="{FF2B5EF4-FFF2-40B4-BE49-F238E27FC236}">
                <a16:creationId xmlns:a16="http://schemas.microsoft.com/office/drawing/2014/main" id="{10CFC205-63DD-D9AC-E5FC-997313EFFBCA}"/>
              </a:ext>
            </a:extLst>
          </p:cNvPr>
          <p:cNvGrpSpPr>
            <a:grpSpLocks/>
          </p:cNvGrpSpPr>
          <p:nvPr/>
        </p:nvGrpSpPr>
        <p:grpSpPr bwMode="auto">
          <a:xfrm>
            <a:off x="5879516" y="7034822"/>
            <a:ext cx="10767251" cy="3861909"/>
            <a:chOff x="1039" y="2088"/>
            <a:chExt cx="3793" cy="1009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7616F029-CF70-2FE2-3C55-0758C1CF0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088"/>
              <a:ext cx="1460" cy="1009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rgbClr val="00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endParaRPr lang="en-US" altLang="en-US" sz="3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6A24DCDC-F3A8-9FD0-0866-FC8BA038B1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" y="2109"/>
              <a:ext cx="190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r>
                <a:rPr lang="en-US" altLang="en-US" sz="3600" i="1">
                  <a:solidFill>
                    <a:schemeClr val="bg2">
                      <a:lumMod val="10000"/>
                    </a:schemeClr>
                  </a:solidFill>
                </a:rPr>
                <a:t>x</a:t>
              </a:r>
              <a:r>
                <a:rPr lang="en-US" altLang="en-US" sz="3600" i="1" baseline="-2500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lang="en-US" altLang="en-US" sz="3600" i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AF770104-F017-64D7-6343-1255F2669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2" y="2632"/>
              <a:ext cx="193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r>
                <a:rPr lang="en-US" altLang="en-US" sz="3600" i="1">
                  <a:solidFill>
                    <a:schemeClr val="bg2">
                      <a:lumMod val="10000"/>
                    </a:schemeClr>
                  </a:solidFill>
                </a:rPr>
                <a:t>y</a:t>
              </a:r>
              <a:r>
                <a:rPr lang="en-US" altLang="en-US" sz="3600" i="1" baseline="-25000">
                  <a:solidFill>
                    <a:schemeClr val="bg2">
                      <a:lumMod val="10000"/>
                    </a:schemeClr>
                  </a:solidFill>
                </a:rPr>
                <a:t>1</a:t>
              </a:r>
              <a:endParaRPr lang="en-US" altLang="en-US" sz="3600" i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2498CDB3-A1AA-1143-789E-EBA3E08B8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322"/>
              <a:ext cx="192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r>
                <a:rPr lang="en-US" altLang="en-US" sz="3600" i="1">
                  <a:solidFill>
                    <a:schemeClr val="bg2">
                      <a:lumMod val="10000"/>
                    </a:schemeClr>
                  </a:solidFill>
                </a:rPr>
                <a:t>x</a:t>
              </a:r>
              <a:r>
                <a:rPr lang="en-US" altLang="en-US" sz="3600" i="1" baseline="-25000">
                  <a:solidFill>
                    <a:schemeClr val="bg2">
                      <a:lumMod val="10000"/>
                    </a:schemeClr>
                  </a:solidFill>
                </a:rPr>
                <a:t>n</a:t>
              </a:r>
              <a:endParaRPr lang="en-US" altLang="en-US" sz="3600" i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4A2B45D7-C890-8D6F-AD23-AAEAF56B3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9" y="2927"/>
              <a:ext cx="224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eaLnBrk="1" hangingPunct="1"/>
              <a:r>
                <a:rPr lang="en-US" altLang="en-US" sz="3600" i="1">
                  <a:solidFill>
                    <a:schemeClr val="bg2">
                      <a:lumMod val="10000"/>
                    </a:schemeClr>
                  </a:solidFill>
                </a:rPr>
                <a:t>y</a:t>
              </a:r>
              <a:r>
                <a:rPr lang="en-US" altLang="en-US" sz="3600" i="1" baseline="-25000">
                  <a:solidFill>
                    <a:schemeClr val="bg2">
                      <a:lumMod val="10000"/>
                    </a:schemeClr>
                  </a:solidFill>
                </a:rPr>
                <a:t>m</a:t>
              </a:r>
              <a:endParaRPr lang="en-US" altLang="en-US" sz="3600" i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grpSp>
          <p:nvGrpSpPr>
            <p:cNvPr id="11" name="Group 9">
              <a:extLst>
                <a:ext uri="{FF2B5EF4-FFF2-40B4-BE49-F238E27FC236}">
                  <a16:creationId xmlns:a16="http://schemas.microsoft.com/office/drawing/2014/main" id="{81096BF0-B7FB-25DF-3C70-9BFB35CA4E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5" y="2205"/>
              <a:ext cx="1258" cy="856"/>
              <a:chOff x="1007" y="2856"/>
              <a:chExt cx="3502" cy="1242"/>
            </a:xfrm>
          </p:grpSpPr>
          <p:grpSp>
            <p:nvGrpSpPr>
              <p:cNvPr id="26" name="Group 10">
                <a:extLst>
                  <a:ext uri="{FF2B5EF4-FFF2-40B4-BE49-F238E27FC236}">
                    <a16:creationId xmlns:a16="http://schemas.microsoft.com/office/drawing/2014/main" id="{AE0CCE94-4C91-0A3C-3731-70A1D307C9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4" y="3182"/>
                <a:ext cx="428" cy="290"/>
                <a:chOff x="1104" y="2118"/>
                <a:chExt cx="372" cy="234"/>
              </a:xfrm>
            </p:grpSpPr>
            <p:sp>
              <p:nvSpPr>
                <p:cNvPr id="84" name="Freeform 11">
                  <a:extLst>
                    <a:ext uri="{FF2B5EF4-FFF2-40B4-BE49-F238E27FC236}">
                      <a16:creationId xmlns:a16="http://schemas.microsoft.com/office/drawing/2014/main" id="{5F336E35-3043-7DCB-2ED8-8086485C0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2122"/>
                  <a:ext cx="372" cy="116"/>
                </a:xfrm>
                <a:custGeom>
                  <a:avLst/>
                  <a:gdLst>
                    <a:gd name="T0" fmla="*/ 0 w 372"/>
                    <a:gd name="T1" fmla="*/ 0 h 116"/>
                    <a:gd name="T2" fmla="*/ 136 w 372"/>
                    <a:gd name="T3" fmla="*/ 12 h 116"/>
                    <a:gd name="T4" fmla="*/ 294 w 372"/>
                    <a:gd name="T5" fmla="*/ 66 h 116"/>
                    <a:gd name="T6" fmla="*/ 372 w 372"/>
                    <a:gd name="T7" fmla="*/ 116 h 1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2" h="116">
                      <a:moveTo>
                        <a:pt x="0" y="0"/>
                      </a:moveTo>
                      <a:cubicBezTo>
                        <a:pt x="23" y="2"/>
                        <a:pt x="87" y="1"/>
                        <a:pt x="136" y="12"/>
                      </a:cubicBezTo>
                      <a:cubicBezTo>
                        <a:pt x="185" y="23"/>
                        <a:pt x="255" y="49"/>
                        <a:pt x="294" y="66"/>
                      </a:cubicBezTo>
                      <a:cubicBezTo>
                        <a:pt x="333" y="83"/>
                        <a:pt x="356" y="106"/>
                        <a:pt x="372" y="116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>
                  <a:solidFill>
                    <a:srgbClr val="003399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85" name="Freeform 12">
                  <a:extLst>
                    <a:ext uri="{FF2B5EF4-FFF2-40B4-BE49-F238E27FC236}">
                      <a16:creationId xmlns:a16="http://schemas.microsoft.com/office/drawing/2014/main" id="{30EFE8FC-3256-365D-78A4-5DF6D42BFA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104" y="2236"/>
                  <a:ext cx="372" cy="116"/>
                </a:xfrm>
                <a:custGeom>
                  <a:avLst/>
                  <a:gdLst>
                    <a:gd name="T0" fmla="*/ 0 w 372"/>
                    <a:gd name="T1" fmla="*/ 0 h 116"/>
                    <a:gd name="T2" fmla="*/ 136 w 372"/>
                    <a:gd name="T3" fmla="*/ 12 h 116"/>
                    <a:gd name="T4" fmla="*/ 294 w 372"/>
                    <a:gd name="T5" fmla="*/ 66 h 116"/>
                    <a:gd name="T6" fmla="*/ 372 w 372"/>
                    <a:gd name="T7" fmla="*/ 116 h 1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2" h="116">
                      <a:moveTo>
                        <a:pt x="0" y="0"/>
                      </a:moveTo>
                      <a:cubicBezTo>
                        <a:pt x="23" y="2"/>
                        <a:pt x="87" y="1"/>
                        <a:pt x="136" y="12"/>
                      </a:cubicBezTo>
                      <a:cubicBezTo>
                        <a:pt x="185" y="23"/>
                        <a:pt x="255" y="49"/>
                        <a:pt x="294" y="66"/>
                      </a:cubicBezTo>
                      <a:cubicBezTo>
                        <a:pt x="333" y="83"/>
                        <a:pt x="356" y="106"/>
                        <a:pt x="372" y="116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>
                  <a:solidFill>
                    <a:srgbClr val="003399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86" name="Freeform 13">
                  <a:extLst>
                    <a:ext uri="{FF2B5EF4-FFF2-40B4-BE49-F238E27FC236}">
                      <a16:creationId xmlns:a16="http://schemas.microsoft.com/office/drawing/2014/main" id="{B0BDE003-37BD-9C89-DDA2-05454B3F5B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4" y="2130"/>
                  <a:ext cx="326" cy="212"/>
                </a:xfrm>
                <a:custGeom>
                  <a:avLst/>
                  <a:gdLst>
                    <a:gd name="T0" fmla="*/ 326 w 326"/>
                    <a:gd name="T1" fmla="*/ 104 h 212"/>
                    <a:gd name="T2" fmla="*/ 0 w 326"/>
                    <a:gd name="T3" fmla="*/ 0 h 212"/>
                    <a:gd name="T4" fmla="*/ 0 w 326"/>
                    <a:gd name="T5" fmla="*/ 212 h 212"/>
                    <a:gd name="T6" fmla="*/ 290 w 326"/>
                    <a:gd name="T7" fmla="*/ 120 h 212"/>
                    <a:gd name="T8" fmla="*/ 326 w 326"/>
                    <a:gd name="T9" fmla="*/ 104 h 2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6" h="212">
                      <a:moveTo>
                        <a:pt x="326" y="104"/>
                      </a:moveTo>
                      <a:lnTo>
                        <a:pt x="0" y="0"/>
                      </a:lnTo>
                      <a:lnTo>
                        <a:pt x="0" y="212"/>
                      </a:lnTo>
                      <a:lnTo>
                        <a:pt x="290" y="120"/>
                      </a:lnTo>
                      <a:lnTo>
                        <a:pt x="326" y="10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 cap="flat" cmpd="sng">
                      <a:solidFill>
                        <a:srgbClr val="003399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87" name="Freeform 14">
                  <a:extLst>
                    <a:ext uri="{FF2B5EF4-FFF2-40B4-BE49-F238E27FC236}">
                      <a16:creationId xmlns:a16="http://schemas.microsoft.com/office/drawing/2014/main" id="{CA99A54B-8ECD-1B84-BB03-6B7D3E647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0" y="2118"/>
                  <a:ext cx="86" cy="228"/>
                </a:xfrm>
                <a:custGeom>
                  <a:avLst/>
                  <a:gdLst>
                    <a:gd name="T0" fmla="*/ 0 w 86"/>
                    <a:gd name="T1" fmla="*/ 0 h 228"/>
                    <a:gd name="T2" fmla="*/ 86 w 86"/>
                    <a:gd name="T3" fmla="*/ 110 h 228"/>
                    <a:gd name="T4" fmla="*/ 2 w 86"/>
                    <a:gd name="T5" fmla="*/ 228 h 22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86" h="228">
                      <a:moveTo>
                        <a:pt x="0" y="0"/>
                      </a:moveTo>
                      <a:cubicBezTo>
                        <a:pt x="14" y="18"/>
                        <a:pt x="86" y="72"/>
                        <a:pt x="86" y="110"/>
                      </a:cubicBezTo>
                      <a:cubicBezTo>
                        <a:pt x="86" y="148"/>
                        <a:pt x="19" y="204"/>
                        <a:pt x="2" y="228"/>
                      </a:cubicBezTo>
                    </a:path>
                  </a:pathLst>
                </a:custGeom>
                <a:solidFill>
                  <a:srgbClr val="D5E0E5"/>
                </a:solidFill>
                <a:ln w="19050" cap="flat" cmpd="sng">
                  <a:solidFill>
                    <a:srgbClr val="003399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27" name="AutoShape 15">
                <a:extLst>
                  <a:ext uri="{FF2B5EF4-FFF2-40B4-BE49-F238E27FC236}">
                    <a16:creationId xmlns:a16="http://schemas.microsoft.com/office/drawing/2014/main" id="{0640D2E0-E050-F20E-E0D0-E02AD1FDD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" y="2872"/>
                <a:ext cx="344" cy="290"/>
              </a:xfrm>
              <a:prstGeom prst="flowChartDelay">
                <a:avLst/>
              </a:prstGeom>
              <a:solidFill>
                <a:schemeClr val="bg1"/>
              </a:solidFill>
              <a:ln w="19050" algn="ctr">
                <a:solidFill>
                  <a:srgbClr val="0033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9pPr>
              </a:lstStyle>
              <a:p>
                <a:pPr eaLnBrk="1" hangingPunct="1"/>
                <a:endParaRPr lang="en-US" alt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8" name="AutoShape 16">
                <a:extLst>
                  <a:ext uri="{FF2B5EF4-FFF2-40B4-BE49-F238E27FC236}">
                    <a16:creationId xmlns:a16="http://schemas.microsoft.com/office/drawing/2014/main" id="{BE8570EA-DC77-7967-C147-19C74B7BB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6" y="3808"/>
                <a:ext cx="344" cy="290"/>
              </a:xfrm>
              <a:prstGeom prst="flowChartDelay">
                <a:avLst/>
              </a:prstGeom>
              <a:solidFill>
                <a:schemeClr val="bg1"/>
              </a:solidFill>
              <a:ln w="19050" algn="ctr">
                <a:solidFill>
                  <a:srgbClr val="0033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9pPr>
              </a:lstStyle>
              <a:p>
                <a:pPr eaLnBrk="1" hangingPunct="1"/>
                <a:endParaRPr lang="en-US" alt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29" name="Group 17">
                <a:extLst>
                  <a:ext uri="{FF2B5EF4-FFF2-40B4-BE49-F238E27FC236}">
                    <a16:creationId xmlns:a16="http://schemas.microsoft.com/office/drawing/2014/main" id="{308B655A-53DE-46B2-B97C-1AB0216DF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16" y="3470"/>
                <a:ext cx="428" cy="290"/>
                <a:chOff x="1104" y="2118"/>
                <a:chExt cx="372" cy="234"/>
              </a:xfrm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3F336948-69CD-923F-6211-6121E7A230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2122"/>
                  <a:ext cx="372" cy="116"/>
                </a:xfrm>
                <a:custGeom>
                  <a:avLst/>
                  <a:gdLst>
                    <a:gd name="T0" fmla="*/ 0 w 372"/>
                    <a:gd name="T1" fmla="*/ 0 h 116"/>
                    <a:gd name="T2" fmla="*/ 136 w 372"/>
                    <a:gd name="T3" fmla="*/ 12 h 116"/>
                    <a:gd name="T4" fmla="*/ 294 w 372"/>
                    <a:gd name="T5" fmla="*/ 66 h 116"/>
                    <a:gd name="T6" fmla="*/ 372 w 372"/>
                    <a:gd name="T7" fmla="*/ 116 h 1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2" h="116">
                      <a:moveTo>
                        <a:pt x="0" y="0"/>
                      </a:moveTo>
                      <a:cubicBezTo>
                        <a:pt x="23" y="2"/>
                        <a:pt x="87" y="1"/>
                        <a:pt x="136" y="12"/>
                      </a:cubicBezTo>
                      <a:cubicBezTo>
                        <a:pt x="185" y="23"/>
                        <a:pt x="255" y="49"/>
                        <a:pt x="294" y="66"/>
                      </a:cubicBezTo>
                      <a:cubicBezTo>
                        <a:pt x="333" y="83"/>
                        <a:pt x="356" y="106"/>
                        <a:pt x="372" y="116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>
                  <a:solidFill>
                    <a:srgbClr val="003399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7F9E6360-6C0A-BAA1-27F3-14C49DBEB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104" y="2236"/>
                  <a:ext cx="372" cy="116"/>
                </a:xfrm>
                <a:custGeom>
                  <a:avLst/>
                  <a:gdLst>
                    <a:gd name="T0" fmla="*/ 0 w 372"/>
                    <a:gd name="T1" fmla="*/ 0 h 116"/>
                    <a:gd name="T2" fmla="*/ 136 w 372"/>
                    <a:gd name="T3" fmla="*/ 12 h 116"/>
                    <a:gd name="T4" fmla="*/ 294 w 372"/>
                    <a:gd name="T5" fmla="*/ 66 h 116"/>
                    <a:gd name="T6" fmla="*/ 372 w 372"/>
                    <a:gd name="T7" fmla="*/ 116 h 1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2" h="116">
                      <a:moveTo>
                        <a:pt x="0" y="0"/>
                      </a:moveTo>
                      <a:cubicBezTo>
                        <a:pt x="23" y="2"/>
                        <a:pt x="87" y="1"/>
                        <a:pt x="136" y="12"/>
                      </a:cubicBezTo>
                      <a:cubicBezTo>
                        <a:pt x="185" y="23"/>
                        <a:pt x="255" y="49"/>
                        <a:pt x="294" y="66"/>
                      </a:cubicBezTo>
                      <a:cubicBezTo>
                        <a:pt x="333" y="83"/>
                        <a:pt x="356" y="106"/>
                        <a:pt x="372" y="116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>
                  <a:solidFill>
                    <a:srgbClr val="003399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5DBB65C7-F641-05AB-6666-66A389304B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4" y="2130"/>
                  <a:ext cx="326" cy="212"/>
                </a:xfrm>
                <a:custGeom>
                  <a:avLst/>
                  <a:gdLst>
                    <a:gd name="T0" fmla="*/ 326 w 326"/>
                    <a:gd name="T1" fmla="*/ 104 h 212"/>
                    <a:gd name="T2" fmla="*/ 0 w 326"/>
                    <a:gd name="T3" fmla="*/ 0 h 212"/>
                    <a:gd name="T4" fmla="*/ 0 w 326"/>
                    <a:gd name="T5" fmla="*/ 212 h 212"/>
                    <a:gd name="T6" fmla="*/ 290 w 326"/>
                    <a:gd name="T7" fmla="*/ 120 h 212"/>
                    <a:gd name="T8" fmla="*/ 326 w 326"/>
                    <a:gd name="T9" fmla="*/ 104 h 2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6" h="212">
                      <a:moveTo>
                        <a:pt x="326" y="104"/>
                      </a:moveTo>
                      <a:lnTo>
                        <a:pt x="0" y="0"/>
                      </a:lnTo>
                      <a:lnTo>
                        <a:pt x="0" y="212"/>
                      </a:lnTo>
                      <a:lnTo>
                        <a:pt x="290" y="120"/>
                      </a:lnTo>
                      <a:lnTo>
                        <a:pt x="326" y="10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9050" cap="flat" cmpd="sng">
                      <a:solidFill>
                        <a:srgbClr val="003399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83" name="Freeform 21">
                  <a:extLst>
                    <a:ext uri="{FF2B5EF4-FFF2-40B4-BE49-F238E27FC236}">
                      <a16:creationId xmlns:a16="http://schemas.microsoft.com/office/drawing/2014/main" id="{F36860C5-1BF4-CF63-3674-FC3226C1AD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0" y="2118"/>
                  <a:ext cx="86" cy="228"/>
                </a:xfrm>
                <a:custGeom>
                  <a:avLst/>
                  <a:gdLst>
                    <a:gd name="T0" fmla="*/ 0 w 86"/>
                    <a:gd name="T1" fmla="*/ 0 h 228"/>
                    <a:gd name="T2" fmla="*/ 86 w 86"/>
                    <a:gd name="T3" fmla="*/ 110 h 228"/>
                    <a:gd name="T4" fmla="*/ 2 w 86"/>
                    <a:gd name="T5" fmla="*/ 228 h 22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86" h="228">
                      <a:moveTo>
                        <a:pt x="0" y="0"/>
                      </a:moveTo>
                      <a:cubicBezTo>
                        <a:pt x="14" y="18"/>
                        <a:pt x="86" y="72"/>
                        <a:pt x="86" y="110"/>
                      </a:cubicBezTo>
                      <a:cubicBezTo>
                        <a:pt x="86" y="148"/>
                        <a:pt x="19" y="204"/>
                        <a:pt x="2" y="228"/>
                      </a:cubicBezTo>
                    </a:path>
                  </a:pathLst>
                </a:custGeom>
                <a:solidFill>
                  <a:srgbClr val="D5E0E5"/>
                </a:solidFill>
                <a:ln w="19050" cap="flat" cmpd="sng">
                  <a:solidFill>
                    <a:srgbClr val="003399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30" name="Group 22">
                <a:extLst>
                  <a:ext uri="{FF2B5EF4-FFF2-40B4-BE49-F238E27FC236}">
                    <a16:creationId xmlns:a16="http://schemas.microsoft.com/office/drawing/2014/main" id="{6F1EE29D-745B-C342-E3DE-B8554246A0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586" y="3656"/>
                <a:ext cx="363" cy="227"/>
                <a:chOff x="1202" y="2840"/>
                <a:chExt cx="363" cy="227"/>
              </a:xfrm>
            </p:grpSpPr>
            <p:sp>
              <p:nvSpPr>
                <p:cNvPr id="77" name="Line 23">
                  <a:extLst>
                    <a:ext uri="{FF2B5EF4-FFF2-40B4-BE49-F238E27FC236}">
                      <a16:creationId xmlns:a16="http://schemas.microsoft.com/office/drawing/2014/main" id="{CA6E5D63-EEFE-DF01-3D9F-564FFE3844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78" name="Line 24">
                  <a:extLst>
                    <a:ext uri="{FF2B5EF4-FFF2-40B4-BE49-F238E27FC236}">
                      <a16:creationId xmlns:a16="http://schemas.microsoft.com/office/drawing/2014/main" id="{FEDFAA39-EA19-28FA-1EB1-1D93864FD3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79" name="Line 25">
                  <a:extLst>
                    <a:ext uri="{FF2B5EF4-FFF2-40B4-BE49-F238E27FC236}">
                      <a16:creationId xmlns:a16="http://schemas.microsoft.com/office/drawing/2014/main" id="{CEDBBE4E-B1F7-B1EB-8F45-75229058F2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2" y="3067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31" name="Group 26">
                <a:extLst>
                  <a:ext uri="{FF2B5EF4-FFF2-40B4-BE49-F238E27FC236}">
                    <a16:creationId xmlns:a16="http://schemas.microsoft.com/office/drawing/2014/main" id="{8227172E-53D0-0914-879A-707C795335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6" y="3405"/>
                <a:ext cx="363" cy="227"/>
                <a:chOff x="1202" y="2840"/>
                <a:chExt cx="363" cy="227"/>
              </a:xfrm>
            </p:grpSpPr>
            <p:sp>
              <p:nvSpPr>
                <p:cNvPr id="74" name="Line 27">
                  <a:extLst>
                    <a:ext uri="{FF2B5EF4-FFF2-40B4-BE49-F238E27FC236}">
                      <a16:creationId xmlns:a16="http://schemas.microsoft.com/office/drawing/2014/main" id="{66CFF585-429F-24A0-8F3E-627AB9C23E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75" name="Line 28">
                  <a:extLst>
                    <a:ext uri="{FF2B5EF4-FFF2-40B4-BE49-F238E27FC236}">
                      <a16:creationId xmlns:a16="http://schemas.microsoft.com/office/drawing/2014/main" id="{9CB4CC6D-3EDA-52ED-31D9-F739D102DC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76" name="Line 29">
                  <a:extLst>
                    <a:ext uri="{FF2B5EF4-FFF2-40B4-BE49-F238E27FC236}">
                      <a16:creationId xmlns:a16="http://schemas.microsoft.com/office/drawing/2014/main" id="{306B02A2-832B-2C58-37C7-693ED0321C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2" y="3067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32" name="Group 30">
                <a:extLst>
                  <a:ext uri="{FF2B5EF4-FFF2-40B4-BE49-F238E27FC236}">
                    <a16:creationId xmlns:a16="http://schemas.microsoft.com/office/drawing/2014/main" id="{AC85C69D-C527-C98D-6ED5-98B3DF2CC6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1" y="3670"/>
                <a:ext cx="363" cy="227"/>
                <a:chOff x="1202" y="2840"/>
                <a:chExt cx="363" cy="227"/>
              </a:xfrm>
            </p:grpSpPr>
            <p:sp>
              <p:nvSpPr>
                <p:cNvPr id="71" name="Line 31">
                  <a:extLst>
                    <a:ext uri="{FF2B5EF4-FFF2-40B4-BE49-F238E27FC236}">
                      <a16:creationId xmlns:a16="http://schemas.microsoft.com/office/drawing/2014/main" id="{A4A34A25-541A-ED33-1808-FDC6E011B9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72" name="Line 32">
                  <a:extLst>
                    <a:ext uri="{FF2B5EF4-FFF2-40B4-BE49-F238E27FC236}">
                      <a16:creationId xmlns:a16="http://schemas.microsoft.com/office/drawing/2014/main" id="{A031541F-DAE6-7984-85D9-8AAE886B93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83" y="2840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73" name="Line 33">
                  <a:extLst>
                    <a:ext uri="{FF2B5EF4-FFF2-40B4-BE49-F238E27FC236}">
                      <a16:creationId xmlns:a16="http://schemas.microsoft.com/office/drawing/2014/main" id="{71A93353-3ACE-C1C4-4937-827B44EEFA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2" y="3067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33" name="Group 34">
                <a:extLst>
                  <a:ext uri="{FF2B5EF4-FFF2-40B4-BE49-F238E27FC236}">
                    <a16:creationId xmlns:a16="http://schemas.microsoft.com/office/drawing/2014/main" id="{7F39D6FE-4A9E-F5B5-96D4-9F4E5D7771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586" y="3016"/>
                <a:ext cx="363" cy="227"/>
                <a:chOff x="1202" y="2840"/>
                <a:chExt cx="363" cy="227"/>
              </a:xfrm>
            </p:grpSpPr>
            <p:sp>
              <p:nvSpPr>
                <p:cNvPr id="68" name="Line 35">
                  <a:extLst>
                    <a:ext uri="{FF2B5EF4-FFF2-40B4-BE49-F238E27FC236}">
                      <a16:creationId xmlns:a16="http://schemas.microsoft.com/office/drawing/2014/main" id="{587E1664-17A2-8E2C-FC17-41DCB4CC18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69" name="Line 36">
                  <a:extLst>
                    <a:ext uri="{FF2B5EF4-FFF2-40B4-BE49-F238E27FC236}">
                      <a16:creationId xmlns:a16="http://schemas.microsoft.com/office/drawing/2014/main" id="{0E04B349-C928-DB57-4869-444D0628CF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70" name="Line 37">
                  <a:extLst>
                    <a:ext uri="{FF2B5EF4-FFF2-40B4-BE49-F238E27FC236}">
                      <a16:creationId xmlns:a16="http://schemas.microsoft.com/office/drawing/2014/main" id="{15BADCC7-1EF5-F274-CFFF-D066E68474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2" y="3067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34" name="AutoShape 38">
                <a:extLst>
                  <a:ext uri="{FF2B5EF4-FFF2-40B4-BE49-F238E27FC236}">
                    <a16:creationId xmlns:a16="http://schemas.microsoft.com/office/drawing/2014/main" id="{4C56012E-2AC7-4A26-30C4-725E39572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0" y="2856"/>
                <a:ext cx="344" cy="290"/>
              </a:xfrm>
              <a:prstGeom prst="flowChartDelay">
                <a:avLst/>
              </a:prstGeom>
              <a:solidFill>
                <a:schemeClr val="bg1"/>
              </a:solidFill>
              <a:ln w="19050" algn="ctr">
                <a:solidFill>
                  <a:srgbClr val="0033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9pPr>
              </a:lstStyle>
              <a:p>
                <a:pPr eaLnBrk="1" hangingPunct="1"/>
                <a:endParaRPr lang="en-US" alt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35" name="Group 39">
                <a:extLst>
                  <a:ext uri="{FF2B5EF4-FFF2-40B4-BE49-F238E27FC236}">
                    <a16:creationId xmlns:a16="http://schemas.microsoft.com/office/drawing/2014/main" id="{A8CCFB15-19BC-2C90-BD28-3225ED49D6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2314" y="3336"/>
                <a:ext cx="363" cy="227"/>
                <a:chOff x="1202" y="2840"/>
                <a:chExt cx="363" cy="227"/>
              </a:xfrm>
            </p:grpSpPr>
            <p:sp>
              <p:nvSpPr>
                <p:cNvPr id="65" name="Line 40">
                  <a:extLst>
                    <a:ext uri="{FF2B5EF4-FFF2-40B4-BE49-F238E27FC236}">
                      <a16:creationId xmlns:a16="http://schemas.microsoft.com/office/drawing/2014/main" id="{A3DB0B2B-B2D6-2844-FFE5-7D6C31E2AA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66" name="Line 41">
                  <a:extLst>
                    <a:ext uri="{FF2B5EF4-FFF2-40B4-BE49-F238E27FC236}">
                      <a16:creationId xmlns:a16="http://schemas.microsoft.com/office/drawing/2014/main" id="{1FD5C0A9-FE40-AF78-6482-036E8BF515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67" name="Line 42">
                  <a:extLst>
                    <a:ext uri="{FF2B5EF4-FFF2-40B4-BE49-F238E27FC236}">
                      <a16:creationId xmlns:a16="http://schemas.microsoft.com/office/drawing/2014/main" id="{D1C89CF4-DB7C-87CE-FD08-FC64608F9A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2" y="3067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36" name="Line 43">
                <a:extLst>
                  <a:ext uri="{FF2B5EF4-FFF2-40B4-BE49-F238E27FC236}">
                    <a16:creationId xmlns:a16="http://schemas.microsoft.com/office/drawing/2014/main" id="{CA98F4FB-05A2-EF40-FD9D-07104FEEAA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5" y="4032"/>
                <a:ext cx="862" cy="0"/>
              </a:xfrm>
              <a:prstGeom prst="line">
                <a:avLst/>
              </a:prstGeom>
              <a:noFill/>
              <a:ln w="19050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7" name="Line 44">
                <a:extLst>
                  <a:ext uri="{FF2B5EF4-FFF2-40B4-BE49-F238E27FC236}">
                    <a16:creationId xmlns:a16="http://schemas.microsoft.com/office/drawing/2014/main" id="{4C23BB72-8CE4-622D-E8D7-B3986071FE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94" y="2943"/>
                <a:ext cx="1043" cy="0"/>
              </a:xfrm>
              <a:prstGeom prst="line">
                <a:avLst/>
              </a:prstGeom>
              <a:noFill/>
              <a:ln w="19050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38" name="Group 45">
                <a:extLst>
                  <a:ext uri="{FF2B5EF4-FFF2-40B4-BE49-F238E27FC236}">
                    <a16:creationId xmlns:a16="http://schemas.microsoft.com/office/drawing/2014/main" id="{8CC5165C-6F51-89E0-42F2-8A8AA2D4CA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000" y="2989"/>
                <a:ext cx="363" cy="227"/>
                <a:chOff x="1202" y="2840"/>
                <a:chExt cx="363" cy="227"/>
              </a:xfrm>
            </p:grpSpPr>
            <p:sp>
              <p:nvSpPr>
                <p:cNvPr id="62" name="Line 46">
                  <a:extLst>
                    <a:ext uri="{FF2B5EF4-FFF2-40B4-BE49-F238E27FC236}">
                      <a16:creationId xmlns:a16="http://schemas.microsoft.com/office/drawing/2014/main" id="{3F3B0D22-53B5-4774-27BA-AC28017423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63" name="Line 47">
                  <a:extLst>
                    <a:ext uri="{FF2B5EF4-FFF2-40B4-BE49-F238E27FC236}">
                      <a16:creationId xmlns:a16="http://schemas.microsoft.com/office/drawing/2014/main" id="{3074390D-A26B-A4FD-45F4-678DE6C751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64" name="Line 48">
                  <a:extLst>
                    <a:ext uri="{FF2B5EF4-FFF2-40B4-BE49-F238E27FC236}">
                      <a16:creationId xmlns:a16="http://schemas.microsoft.com/office/drawing/2014/main" id="{99D45116-C0ED-B378-0B4A-DA032EA1A4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2" y="3067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39" name="Group 49">
                <a:extLst>
                  <a:ext uri="{FF2B5EF4-FFF2-40B4-BE49-F238E27FC236}">
                    <a16:creationId xmlns:a16="http://schemas.microsoft.com/office/drawing/2014/main" id="{B7757E81-78D9-7572-2171-9246C5A7BF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6" y="3445"/>
                <a:ext cx="1139" cy="179"/>
                <a:chOff x="1202" y="2840"/>
                <a:chExt cx="363" cy="227"/>
              </a:xfrm>
            </p:grpSpPr>
            <p:sp>
              <p:nvSpPr>
                <p:cNvPr id="59" name="Line 50">
                  <a:extLst>
                    <a:ext uri="{FF2B5EF4-FFF2-40B4-BE49-F238E27FC236}">
                      <a16:creationId xmlns:a16="http://schemas.microsoft.com/office/drawing/2014/main" id="{F7012A9A-8177-AE76-1B11-0DBA07AA6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60" name="Line 51">
                  <a:extLst>
                    <a:ext uri="{FF2B5EF4-FFF2-40B4-BE49-F238E27FC236}">
                      <a16:creationId xmlns:a16="http://schemas.microsoft.com/office/drawing/2014/main" id="{5134950F-A6EA-4FE6-6D7A-7C547E12C4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83" y="2840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61" name="Line 52">
                  <a:extLst>
                    <a:ext uri="{FF2B5EF4-FFF2-40B4-BE49-F238E27FC236}">
                      <a16:creationId xmlns:a16="http://schemas.microsoft.com/office/drawing/2014/main" id="{C77941F4-4193-FFD6-EEF7-3B30B76ACA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2" y="3067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0" name="Line 53">
                <a:extLst>
                  <a:ext uri="{FF2B5EF4-FFF2-40B4-BE49-F238E27FC236}">
                    <a16:creationId xmlns:a16="http://schemas.microsoft.com/office/drawing/2014/main" id="{983EB8F0-50C8-DE6F-05F2-1B3C4F9E5D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667"/>
                <a:ext cx="136" cy="0"/>
              </a:xfrm>
              <a:prstGeom prst="line">
                <a:avLst/>
              </a:prstGeom>
              <a:noFill/>
              <a:ln w="19050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1" name="Line 54">
                <a:extLst>
                  <a:ext uri="{FF2B5EF4-FFF2-40B4-BE49-F238E27FC236}">
                    <a16:creationId xmlns:a16="http://schemas.microsoft.com/office/drawing/2014/main" id="{24C592F5-AD8D-D459-82BD-3159270B79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7" y="3080"/>
                <a:ext cx="256" cy="4"/>
              </a:xfrm>
              <a:prstGeom prst="line">
                <a:avLst/>
              </a:prstGeom>
              <a:noFill/>
              <a:ln w="19050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2" name="Line 55">
                <a:extLst>
                  <a:ext uri="{FF2B5EF4-FFF2-40B4-BE49-F238E27FC236}">
                    <a16:creationId xmlns:a16="http://schemas.microsoft.com/office/drawing/2014/main" id="{AEF73DA0-DEBA-BEB1-1B9C-4B009E073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9" y="2941"/>
                <a:ext cx="248" cy="2"/>
              </a:xfrm>
              <a:prstGeom prst="line">
                <a:avLst/>
              </a:prstGeom>
              <a:noFill/>
              <a:ln w="19050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43" name="Group 56">
                <a:extLst>
                  <a:ext uri="{FF2B5EF4-FFF2-40B4-BE49-F238E27FC236}">
                    <a16:creationId xmlns:a16="http://schemas.microsoft.com/office/drawing/2014/main" id="{0F6F5032-DA77-24F3-84E5-63DBC33191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3411" y="2978"/>
                <a:ext cx="368" cy="448"/>
                <a:chOff x="521" y="2045"/>
                <a:chExt cx="272" cy="296"/>
              </a:xfrm>
            </p:grpSpPr>
            <p:sp>
              <p:nvSpPr>
                <p:cNvPr id="57" name="AutoShape 57">
                  <a:extLst>
                    <a:ext uri="{FF2B5EF4-FFF2-40B4-BE49-F238E27FC236}">
                      <a16:creationId xmlns:a16="http://schemas.microsoft.com/office/drawing/2014/main" id="{3C8A3870-808E-C8E6-B6E8-10304432BD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" y="2115"/>
                  <a:ext cx="272" cy="226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 algn="ctr">
                  <a:solidFill>
                    <a:srgbClr val="0033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9pPr>
                </a:lstStyle>
                <a:p>
                  <a:pPr eaLnBrk="1" hangingPunct="1"/>
                  <a:endParaRPr lang="en-US" alt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8" name="Oval 58">
                  <a:extLst>
                    <a:ext uri="{FF2B5EF4-FFF2-40B4-BE49-F238E27FC236}">
                      <a16:creationId xmlns:a16="http://schemas.microsoft.com/office/drawing/2014/main" id="{00507F21-BFB9-BF1E-F400-E025F88A0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045"/>
                  <a:ext cx="91" cy="91"/>
                </a:xfrm>
                <a:prstGeom prst="ellipse">
                  <a:avLst/>
                </a:prstGeom>
                <a:solidFill>
                  <a:schemeClr val="bg1"/>
                </a:solidFill>
                <a:ln w="19050" algn="ctr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9pPr>
                </a:lstStyle>
                <a:p>
                  <a:pPr eaLnBrk="1" hangingPunct="1"/>
                  <a:endParaRPr lang="en-US" alt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44" name="Group 59">
                <a:extLst>
                  <a:ext uri="{FF2B5EF4-FFF2-40B4-BE49-F238E27FC236}">
                    <a16:creationId xmlns:a16="http://schemas.microsoft.com/office/drawing/2014/main" id="{064BEE96-ECA5-51D9-D6AD-B58B1D0C1C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 flipH="1">
                <a:off x="1219" y="3434"/>
                <a:ext cx="368" cy="448"/>
                <a:chOff x="521" y="2045"/>
                <a:chExt cx="272" cy="296"/>
              </a:xfrm>
            </p:grpSpPr>
            <p:sp>
              <p:nvSpPr>
                <p:cNvPr id="55" name="AutoShape 60">
                  <a:extLst>
                    <a:ext uri="{FF2B5EF4-FFF2-40B4-BE49-F238E27FC236}">
                      <a16:creationId xmlns:a16="http://schemas.microsoft.com/office/drawing/2014/main" id="{16EEB5F4-03B9-FAB9-A2CF-A01859C72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" y="2115"/>
                  <a:ext cx="272" cy="226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 algn="ctr">
                  <a:solidFill>
                    <a:srgbClr val="0033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9pPr>
                </a:lstStyle>
                <a:p>
                  <a:pPr eaLnBrk="1" hangingPunct="1"/>
                  <a:endParaRPr lang="en-US" alt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6" name="Oval 61">
                  <a:extLst>
                    <a:ext uri="{FF2B5EF4-FFF2-40B4-BE49-F238E27FC236}">
                      <a16:creationId xmlns:a16="http://schemas.microsoft.com/office/drawing/2014/main" id="{6E82436E-F0FC-A991-26C2-4BF9E6ED73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045"/>
                  <a:ext cx="91" cy="91"/>
                </a:xfrm>
                <a:prstGeom prst="ellipse">
                  <a:avLst/>
                </a:prstGeom>
                <a:solidFill>
                  <a:schemeClr val="bg1"/>
                </a:solidFill>
                <a:ln w="19050" algn="ctr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E40000"/>
                    </a:buClr>
                    <a:buFont typeface="Wingdings" pitchFamily="2" charset="2"/>
                    <a:defRPr>
                      <a:solidFill>
                        <a:schemeClr val="tx1"/>
                      </a:solidFill>
                      <a:latin typeface="TUE Meta" pitchFamily="34" charset="0"/>
                    </a:defRPr>
                  </a:lvl9pPr>
                </a:lstStyle>
                <a:p>
                  <a:pPr eaLnBrk="1" hangingPunct="1"/>
                  <a:endParaRPr lang="en-US" alt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grpSp>
            <p:nvGrpSpPr>
              <p:cNvPr id="45" name="Group 62">
                <a:extLst>
                  <a:ext uri="{FF2B5EF4-FFF2-40B4-BE49-F238E27FC236}">
                    <a16:creationId xmlns:a16="http://schemas.microsoft.com/office/drawing/2014/main" id="{AF8D5E0A-B720-0014-9FD4-8F392B8E32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824" y="3197"/>
                <a:ext cx="363" cy="195"/>
                <a:chOff x="1202" y="2840"/>
                <a:chExt cx="363" cy="227"/>
              </a:xfrm>
            </p:grpSpPr>
            <p:sp>
              <p:nvSpPr>
                <p:cNvPr id="52" name="Line 63">
                  <a:extLst>
                    <a:ext uri="{FF2B5EF4-FFF2-40B4-BE49-F238E27FC236}">
                      <a16:creationId xmlns:a16="http://schemas.microsoft.com/office/drawing/2014/main" id="{35CD0012-C2A5-4667-DBF1-88001F7D72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3" name="Line 64">
                  <a:extLst>
                    <a:ext uri="{FF2B5EF4-FFF2-40B4-BE49-F238E27FC236}">
                      <a16:creationId xmlns:a16="http://schemas.microsoft.com/office/drawing/2014/main" id="{38F1AE18-1CFD-1A52-C78D-F3A6D8ABB7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4" name="Line 65">
                  <a:extLst>
                    <a:ext uri="{FF2B5EF4-FFF2-40B4-BE49-F238E27FC236}">
                      <a16:creationId xmlns:a16="http://schemas.microsoft.com/office/drawing/2014/main" id="{2E4F0819-F97E-8CFD-5280-1B437B209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2" y="3067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6" name="AutoShape 66">
                <a:extLst>
                  <a:ext uri="{FF2B5EF4-FFF2-40B4-BE49-F238E27FC236}">
                    <a16:creationId xmlns:a16="http://schemas.microsoft.com/office/drawing/2014/main" id="{E547A13A-1F7A-C211-2421-4466D56AA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5" y="3280"/>
                <a:ext cx="344" cy="290"/>
              </a:xfrm>
              <a:prstGeom prst="flowChartDelay">
                <a:avLst/>
              </a:prstGeom>
              <a:solidFill>
                <a:schemeClr val="bg1"/>
              </a:solidFill>
              <a:ln w="19050" algn="ctr">
                <a:solidFill>
                  <a:srgbClr val="0033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9pPr>
              </a:lstStyle>
              <a:p>
                <a:pPr eaLnBrk="1" hangingPunct="1"/>
                <a:endParaRPr lang="en-US" alt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47" name="Group 67">
                <a:extLst>
                  <a:ext uri="{FF2B5EF4-FFF2-40B4-BE49-F238E27FC236}">
                    <a16:creationId xmlns:a16="http://schemas.microsoft.com/office/drawing/2014/main" id="{5F4F51CD-5D34-B2D2-3B9E-98ECF6EFE8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1016" y="3124"/>
                <a:ext cx="363" cy="227"/>
                <a:chOff x="1202" y="2840"/>
                <a:chExt cx="363" cy="227"/>
              </a:xfrm>
            </p:grpSpPr>
            <p:sp>
              <p:nvSpPr>
                <p:cNvPr id="49" name="Line 68">
                  <a:extLst>
                    <a:ext uri="{FF2B5EF4-FFF2-40B4-BE49-F238E27FC236}">
                      <a16:creationId xmlns:a16="http://schemas.microsoft.com/office/drawing/2014/main" id="{82BDFF2F-40BB-DFC2-F4B1-C77003E988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0" name="Line 69">
                  <a:extLst>
                    <a:ext uri="{FF2B5EF4-FFF2-40B4-BE49-F238E27FC236}">
                      <a16:creationId xmlns:a16="http://schemas.microsoft.com/office/drawing/2014/main" id="{4B6C5DF9-2860-6452-528A-AA5BD92F31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3" y="2840"/>
                  <a:ext cx="0" cy="227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Line 70">
                  <a:extLst>
                    <a:ext uri="{FF2B5EF4-FFF2-40B4-BE49-F238E27FC236}">
                      <a16:creationId xmlns:a16="http://schemas.microsoft.com/office/drawing/2014/main" id="{B89ED97C-FD63-F764-DBE5-6901344214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02" y="3067"/>
                  <a:ext cx="182" cy="0"/>
                </a:xfrm>
                <a:prstGeom prst="line">
                  <a:avLst/>
                </a:prstGeom>
                <a:noFill/>
                <a:ln w="19050">
                  <a:solidFill>
                    <a:srgbClr val="0033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8" name="Line 71">
                <a:extLst>
                  <a:ext uri="{FF2B5EF4-FFF2-40B4-BE49-F238E27FC236}">
                    <a16:creationId xmlns:a16="http://schemas.microsoft.com/office/drawing/2014/main" id="{67556F59-0113-C69F-C30D-B222900DF5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1" y="3351"/>
                <a:ext cx="591" cy="0"/>
              </a:xfrm>
              <a:prstGeom prst="line">
                <a:avLst/>
              </a:prstGeom>
              <a:noFill/>
              <a:ln w="19050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12" name="Line 72">
              <a:extLst>
                <a:ext uri="{FF2B5EF4-FFF2-40B4-BE49-F238E27FC236}">
                  <a16:creationId xmlns:a16="http://schemas.microsoft.com/office/drawing/2014/main" id="{3474BBA0-0946-D1C1-CF6E-128109DA9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171"/>
              <a:ext cx="173" cy="0"/>
            </a:xfrm>
            <a:prstGeom prst="line">
              <a:avLst/>
            </a:prstGeom>
            <a:noFill/>
            <a:ln w="19050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Line 73">
              <a:extLst>
                <a:ext uri="{FF2B5EF4-FFF2-40B4-BE49-F238E27FC236}">
                  <a16:creationId xmlns:a16="http://schemas.microsoft.com/office/drawing/2014/main" id="{ECCB39E7-272F-C5C6-530F-361DA635C1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439"/>
              <a:ext cx="173" cy="0"/>
            </a:xfrm>
            <a:prstGeom prst="line">
              <a:avLst/>
            </a:prstGeom>
            <a:noFill/>
            <a:ln w="19050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4" name="Line 74">
              <a:extLst>
                <a:ext uri="{FF2B5EF4-FFF2-40B4-BE49-F238E27FC236}">
                  <a16:creationId xmlns:a16="http://schemas.microsoft.com/office/drawing/2014/main" id="{398669D2-C0C2-0101-F7BC-1E08A4D73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2716"/>
              <a:ext cx="173" cy="0"/>
            </a:xfrm>
            <a:prstGeom prst="line">
              <a:avLst/>
            </a:prstGeom>
            <a:noFill/>
            <a:ln w="19050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Line 75">
              <a:extLst>
                <a:ext uri="{FF2B5EF4-FFF2-40B4-BE49-F238E27FC236}">
                  <a16:creationId xmlns:a16="http://schemas.microsoft.com/office/drawing/2014/main" id="{5093095C-82D1-DD6C-95B0-D21335F0B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" y="3042"/>
              <a:ext cx="173" cy="0"/>
            </a:xfrm>
            <a:prstGeom prst="line">
              <a:avLst/>
            </a:prstGeom>
            <a:noFill/>
            <a:ln w="19050">
              <a:solidFill>
                <a:srgbClr val="00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grpSp>
          <p:nvGrpSpPr>
            <p:cNvPr id="16" name="Group 76">
              <a:extLst>
                <a:ext uri="{FF2B5EF4-FFF2-40B4-BE49-F238E27FC236}">
                  <a16:creationId xmlns:a16="http://schemas.microsoft.com/office/drawing/2014/main" id="{FB953068-E4AF-0A5A-3971-A8A6750A70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6" y="2218"/>
              <a:ext cx="20" cy="195"/>
              <a:chOff x="2056" y="2968"/>
              <a:chExt cx="27" cy="254"/>
            </a:xfrm>
          </p:grpSpPr>
          <p:sp>
            <p:nvSpPr>
              <p:cNvPr id="23" name="Oval 77">
                <a:extLst>
                  <a:ext uri="{FF2B5EF4-FFF2-40B4-BE49-F238E27FC236}">
                    <a16:creationId xmlns:a16="http://schemas.microsoft.com/office/drawing/2014/main" id="{87860125-3097-3685-7F53-212BD1480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2968"/>
                <a:ext cx="27" cy="30"/>
              </a:xfrm>
              <a:prstGeom prst="ellipse">
                <a:avLst/>
              </a:prstGeom>
              <a:solidFill>
                <a:srgbClr val="003399"/>
              </a:solidFill>
              <a:ln w="19050" algn="ctr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9pPr>
              </a:lstStyle>
              <a:p>
                <a:pPr eaLnBrk="1" hangingPunct="1"/>
                <a:endParaRPr lang="en-US" alt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Oval 78">
                <a:extLst>
                  <a:ext uri="{FF2B5EF4-FFF2-40B4-BE49-F238E27FC236}">
                    <a16:creationId xmlns:a16="http://schemas.microsoft.com/office/drawing/2014/main" id="{3637A03E-87F2-79A8-D5DE-0F192E657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3080"/>
                <a:ext cx="27" cy="30"/>
              </a:xfrm>
              <a:prstGeom prst="ellipse">
                <a:avLst/>
              </a:prstGeom>
              <a:solidFill>
                <a:srgbClr val="003399"/>
              </a:solidFill>
              <a:ln w="19050" algn="ctr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9pPr>
              </a:lstStyle>
              <a:p>
                <a:pPr eaLnBrk="1" hangingPunct="1"/>
                <a:endParaRPr lang="en-US" alt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5" name="Oval 79">
                <a:extLst>
                  <a:ext uri="{FF2B5EF4-FFF2-40B4-BE49-F238E27FC236}">
                    <a16:creationId xmlns:a16="http://schemas.microsoft.com/office/drawing/2014/main" id="{DBCDEA64-7E39-F409-BC36-2E3DB2829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3192"/>
                <a:ext cx="27" cy="30"/>
              </a:xfrm>
              <a:prstGeom prst="ellipse">
                <a:avLst/>
              </a:prstGeom>
              <a:solidFill>
                <a:srgbClr val="003399"/>
              </a:solidFill>
              <a:ln w="19050" algn="ctr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9pPr>
              </a:lstStyle>
              <a:p>
                <a:pPr eaLnBrk="1" hangingPunct="1"/>
                <a:endParaRPr lang="en-US" alt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17" name="Group 80">
              <a:extLst>
                <a:ext uri="{FF2B5EF4-FFF2-40B4-BE49-F238E27FC236}">
                  <a16:creationId xmlns:a16="http://schemas.microsoft.com/office/drawing/2014/main" id="{5101D472-8860-CCED-B386-FCD52BD5C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6" y="2777"/>
              <a:ext cx="20" cy="195"/>
              <a:chOff x="2056" y="2968"/>
              <a:chExt cx="27" cy="254"/>
            </a:xfrm>
          </p:grpSpPr>
          <p:sp>
            <p:nvSpPr>
              <p:cNvPr id="20" name="Oval 81">
                <a:extLst>
                  <a:ext uri="{FF2B5EF4-FFF2-40B4-BE49-F238E27FC236}">
                    <a16:creationId xmlns:a16="http://schemas.microsoft.com/office/drawing/2014/main" id="{A7DC7DF9-E5A2-7D04-5815-6FCEE89F40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2968"/>
                <a:ext cx="27" cy="30"/>
              </a:xfrm>
              <a:prstGeom prst="ellipse">
                <a:avLst/>
              </a:prstGeom>
              <a:solidFill>
                <a:srgbClr val="003399"/>
              </a:solidFill>
              <a:ln w="19050" algn="ctr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9pPr>
              </a:lstStyle>
              <a:p>
                <a:pPr eaLnBrk="1" hangingPunct="1"/>
                <a:endParaRPr lang="en-US" alt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1" name="Oval 82">
                <a:extLst>
                  <a:ext uri="{FF2B5EF4-FFF2-40B4-BE49-F238E27FC236}">
                    <a16:creationId xmlns:a16="http://schemas.microsoft.com/office/drawing/2014/main" id="{BA022594-217A-C371-F066-2EC1C40CA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3080"/>
                <a:ext cx="27" cy="30"/>
              </a:xfrm>
              <a:prstGeom prst="ellipse">
                <a:avLst/>
              </a:prstGeom>
              <a:solidFill>
                <a:srgbClr val="003399"/>
              </a:solidFill>
              <a:ln w="19050" algn="ctr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9pPr>
              </a:lstStyle>
              <a:p>
                <a:pPr eaLnBrk="1" hangingPunct="1"/>
                <a:endParaRPr lang="en-US" alt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2" name="Oval 83">
                <a:extLst>
                  <a:ext uri="{FF2B5EF4-FFF2-40B4-BE49-F238E27FC236}">
                    <a16:creationId xmlns:a16="http://schemas.microsoft.com/office/drawing/2014/main" id="{D5B481EE-F533-98E2-0F19-900F14A8C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3192"/>
                <a:ext cx="27" cy="30"/>
              </a:xfrm>
              <a:prstGeom prst="ellipse">
                <a:avLst/>
              </a:prstGeom>
              <a:solidFill>
                <a:srgbClr val="003399"/>
              </a:solidFill>
              <a:ln w="19050" algn="ctr">
                <a:solidFill>
                  <a:srgbClr val="0033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40000"/>
                  </a:buClr>
                  <a:buFont typeface="Wingdings" pitchFamily="2" charset="2"/>
                  <a:defRPr>
                    <a:solidFill>
                      <a:schemeClr val="tx1"/>
                    </a:solidFill>
                    <a:latin typeface="TUE Meta" pitchFamily="34" charset="0"/>
                  </a:defRPr>
                </a:lvl9pPr>
              </a:lstStyle>
              <a:p>
                <a:pPr eaLnBrk="1" hangingPunct="1"/>
                <a:endParaRPr lang="en-US" alt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18" name="Line 84">
              <a:extLst>
                <a:ext uri="{FF2B5EF4-FFF2-40B4-BE49-F238E27FC236}">
                  <a16:creationId xmlns:a16="http://schemas.microsoft.com/office/drawing/2014/main" id="{0CB16806-7E13-60AF-2446-786F58CABB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" y="2606"/>
              <a:ext cx="173" cy="0"/>
            </a:xfrm>
            <a:prstGeom prst="line">
              <a:avLst/>
            </a:prstGeom>
            <a:noFill/>
            <a:ln w="19050">
              <a:solidFill>
                <a:srgbClr val="0033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Text Box 85">
              <a:extLst>
                <a:ext uri="{FF2B5EF4-FFF2-40B4-BE49-F238E27FC236}">
                  <a16:creationId xmlns:a16="http://schemas.microsoft.com/office/drawing/2014/main" id="{23D65D21-0EC9-B5EB-E7E7-5D65DCCC8A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" y="2112"/>
              <a:ext cx="1936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UE Meta" pitchFamily="34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40000"/>
                </a:buClr>
                <a:buFont typeface="Wingdings" pitchFamily="2" charset="2"/>
                <a:defRPr>
                  <a:solidFill>
                    <a:schemeClr val="tx1"/>
                  </a:solidFill>
                  <a:latin typeface="TUE Meta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3600">
                  <a:solidFill>
                    <a:schemeClr val="bg2">
                      <a:lumMod val="10000"/>
                    </a:schemeClr>
                  </a:solidFill>
                </a:rPr>
                <a:t>circuit implementing 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759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3070-0E33-6B71-07E6-0978E39A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E7F8E-0B20-4016-554F-2811081F16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90034-87B9-8EAC-2CF7-5B125B9D48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Lemma 1:</a:t>
            </a:r>
            <a:r>
              <a:rPr lang="en-US" altLang="en-US" dirty="0">
                <a:solidFill>
                  <a:srgbClr val="003399"/>
                </a:solidFill>
              </a:rPr>
              <a:t>  </a:t>
            </a:r>
            <a:r>
              <a:rPr lang="en-US" altLang="en-US" dirty="0"/>
              <a:t>Circuit-SAT is in NP</a:t>
            </a:r>
            <a:endParaRPr lang="en-US" altLang="en-US" dirty="0">
              <a:solidFill>
                <a:srgbClr val="CC0000"/>
              </a:solidFill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Lemma 2:</a:t>
            </a:r>
            <a:r>
              <a:rPr lang="en-US" altLang="en-US" dirty="0">
                <a:solidFill>
                  <a:srgbClr val="003399"/>
                </a:solidFill>
              </a:rPr>
              <a:t>  </a:t>
            </a:r>
            <a:r>
              <a:rPr lang="en-US" altLang="en-US" dirty="0"/>
              <a:t>For every problem A in NP, we have:    A   ≤</a:t>
            </a:r>
            <a:r>
              <a:rPr lang="en-US" altLang="en-US" baseline="-25000" dirty="0"/>
              <a:t>P</a:t>
            </a:r>
            <a:r>
              <a:rPr lang="en-US" altLang="en-US" dirty="0"/>
              <a:t>  Circuit-SAT </a:t>
            </a:r>
          </a:p>
          <a:p>
            <a:pPr marL="0" indent="0" algn="l" eaLnBrk="1" hangingPunct="1">
              <a:spcBef>
                <a:spcPct val="50000"/>
              </a:spcBef>
              <a:buNone/>
            </a:pPr>
            <a:r>
              <a:rPr lang="en-US" altLang="en-US" dirty="0"/>
              <a:t>                     (in other words: Circuit-SAT is NP-hard).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dirty="0">
              <a:solidFill>
                <a:srgbClr val="CC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Theorem: </a:t>
            </a:r>
            <a:r>
              <a:rPr lang="en-US" altLang="en-US" dirty="0"/>
              <a:t>Circuit-Sat is NP-complete.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274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13102</TotalTime>
  <Words>872</Words>
  <Application>Microsoft Macintosh PowerPoint</Application>
  <PresentationFormat>Custom</PresentationFormat>
  <Paragraphs>132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OCRB</vt:lpstr>
      <vt:lpstr>Avenir Book</vt:lpstr>
      <vt:lpstr>Arial</vt:lpstr>
      <vt:lpstr>Open Sans Semibold</vt:lpstr>
      <vt:lpstr>Open Sans Light</vt:lpstr>
      <vt:lpstr>TUE Meta</vt:lpstr>
      <vt:lpstr>Calibri</vt:lpstr>
      <vt:lpstr>Cambria Math</vt:lpstr>
      <vt:lpstr>Open Sans ExtraBold</vt:lpstr>
      <vt:lpstr>Wingdings</vt:lpstr>
      <vt:lpstr>21_BasicWhite</vt:lpstr>
      <vt:lpstr>Equation</vt:lpstr>
      <vt:lpstr>NP-Completeness problems</vt:lpstr>
      <vt:lpstr>Outline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51</cp:revision>
  <dcterms:created xsi:type="dcterms:W3CDTF">2023-06-13T08:42:51Z</dcterms:created>
  <dcterms:modified xsi:type="dcterms:W3CDTF">2023-07-20T06:20:40Z</dcterms:modified>
</cp:coreProperties>
</file>